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48" r:id="rId1"/>
    <p:sldMasterId id="2147483660" r:id="rId2"/>
  </p:sldMasterIdLst>
  <p:notesMasterIdLst>
    <p:notesMasterId r:id="rId19"/>
  </p:notesMasterIdLst>
  <p:sldIdLst>
    <p:sldId id="299" r:id="rId3"/>
    <p:sldId id="315" r:id="rId4"/>
    <p:sldId id="271" r:id="rId5"/>
    <p:sldId id="272" r:id="rId6"/>
    <p:sldId id="304" r:id="rId7"/>
    <p:sldId id="266" r:id="rId8"/>
    <p:sldId id="309" r:id="rId9"/>
    <p:sldId id="300" r:id="rId10"/>
    <p:sldId id="287" r:id="rId11"/>
    <p:sldId id="308" r:id="rId12"/>
    <p:sldId id="314" r:id="rId13"/>
    <p:sldId id="311" r:id="rId14"/>
    <p:sldId id="310" r:id="rId15"/>
    <p:sldId id="316" r:id="rId16"/>
    <p:sldId id="312" r:id="rId17"/>
    <p:sldId id="313" r:id="rId18"/>
  </p:sldIdLst>
  <p:sldSz cx="12192000" cy="6858000"/>
  <p:notesSz cx="6858000" cy="9144000"/>
  <p:embeddedFontLst>
    <p:embeddedFont>
      <p:font typeface="Open Sans Light" panose="020B0604020202020204" charset="0"/>
      <p:regular r:id="rId20"/>
      <p:italic r:id="rId21"/>
    </p:embeddedFont>
    <p:embeddedFont>
      <p:font typeface="Gill Sans MT" panose="020B0502020104020203" pitchFamily="34" charset="0"/>
      <p:regular r:id="rId22"/>
      <p:bold r:id="rId23"/>
      <p:italic r:id="rId24"/>
      <p:boldItalic r:id="rId25"/>
    </p:embeddedFont>
    <p:embeddedFont>
      <p:font typeface="Lato" panose="020B0604020202020204" charset="0"/>
      <p:regular r:id="rId26"/>
      <p:bold r:id="rId27"/>
      <p:italic r:id="rId28"/>
      <p:boldItalic r:id="rId29"/>
    </p:embeddedFont>
    <p:embeddedFont>
      <p:font typeface="League Spartan" panose="020B0604020202020204" charset="0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Open Sans Extrabold" panose="020B0604020202020204" charset="0"/>
      <p:bold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62" clrIdx="0">
    <p:extLst/>
  </p:cmAuthor>
  <p:cmAuthor id="2" name="Karen" initials="KS" lastIdx="20" clrIdx="1"/>
  <p:cmAuthor id="3" name="Jenny Barksfield" initials="JB" lastIdx="8" clrIdx="2">
    <p:extLst/>
  </p:cmAuthor>
  <p:cmAuthor id="4" name="Jenny Fox" initials="JF" lastIdx="32" clrIdx="3">
    <p:extLst/>
  </p:cmAuthor>
  <p:cmAuthor id="5" name="Bethan Miller" initials="BM" lastIdx="11" clrIdx="4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BADC"/>
    <a:srgbClr val="95519E"/>
    <a:srgbClr val="DAF3D7"/>
    <a:srgbClr val="FFBDBD"/>
    <a:srgbClr val="CCFFCC"/>
    <a:srgbClr val="747679"/>
    <a:srgbClr val="CC66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7312" autoAdjust="0"/>
  </p:normalViewPr>
  <p:slideViewPr>
    <p:cSldViewPr snapToGrid="0">
      <p:cViewPr varScale="1">
        <p:scale>
          <a:sx n="57" d="100"/>
          <a:sy n="57" d="100"/>
        </p:scale>
        <p:origin x="1260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9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XrQ_FhZmos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JtbLfJ_kRk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4615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/>
          </a:p>
          <a:p>
            <a:endParaRPr lang="en-GB" b="0" i="0" dirty="0"/>
          </a:p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6944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sz="1200" b="1" dirty="0"/>
              <a:t>Puberty is when a person’s body changes from being a child to being an adult. </a:t>
            </a:r>
            <a:r>
              <a:rPr lang="en-GB" sz="1200" b="1" dirty="0">
                <a:sym typeface="Wingdings" panose="05000000000000000000" pitchFamily="2" charset="2"/>
              </a:rPr>
              <a:t> </a:t>
            </a:r>
            <a:r>
              <a:rPr lang="en-GB" sz="1200" b="1" dirty="0">
                <a:solidFill>
                  <a:schemeClr val="tx1"/>
                </a:solidFill>
              </a:rPr>
              <a:t>True </a:t>
            </a:r>
            <a:r>
              <a:rPr lang="en-GB" sz="1200" dirty="0">
                <a:solidFill>
                  <a:schemeClr val="tx1"/>
                </a:solidFill>
              </a:rPr>
              <a:t>During puberty the body grows quickly. It is caused by changes in something called </a:t>
            </a:r>
            <a:r>
              <a:rPr lang="en-GB" sz="1200" i="1" dirty="0">
                <a:solidFill>
                  <a:schemeClr val="tx1"/>
                </a:solidFill>
              </a:rPr>
              <a:t>hormones. </a:t>
            </a:r>
            <a:r>
              <a:rPr lang="en-GB" sz="1200" dirty="0">
                <a:solidFill>
                  <a:schemeClr val="tx1"/>
                </a:solidFill>
              </a:rPr>
              <a:t>These are chemicals that send messages around the body.</a:t>
            </a: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i="0" baseline="0" dirty="0"/>
              <a:t>Puberty starts at the same time for everyone. </a:t>
            </a:r>
            <a:r>
              <a:rPr lang="en-US" b="1" i="0" baseline="0" dirty="0">
                <a:sym typeface="Wingdings" panose="05000000000000000000" pitchFamily="2" charset="2"/>
              </a:rPr>
              <a:t> </a:t>
            </a:r>
            <a:r>
              <a:rPr lang="en-GB" sz="1200" b="1" dirty="0">
                <a:solidFill>
                  <a:schemeClr val="tx1"/>
                </a:solidFill>
              </a:rPr>
              <a:t>False</a:t>
            </a:r>
            <a:r>
              <a:rPr lang="en-GB" sz="1200" dirty="0">
                <a:solidFill>
                  <a:schemeClr val="tx1"/>
                </a:solidFill>
              </a:rPr>
              <a:t> Puberty starts at different times between ages 8 and 13 in females, and ages 9 and 15 in males. It starts when the body is ready, a bit like losing your milk teeth. </a:t>
            </a:r>
          </a:p>
          <a:p>
            <a:endParaRPr lang="en-US" b="1" i="0" baseline="0" dirty="0"/>
          </a:p>
          <a:p>
            <a:endParaRPr lang="en-US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209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521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319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 baseline="0" dirty="0" smtClean="0"/>
              <a:t>Link to video: </a:t>
            </a:r>
            <a:r>
              <a:rPr lang="en-GB" dirty="0" smtClean="0">
                <a:hlinkClick r:id="rId3"/>
              </a:rPr>
              <a:t>https://www.youtube.com/watch?v=vXrQ_FhZmos</a:t>
            </a:r>
            <a:endParaRPr lang="en-GB" dirty="0" smtClean="0"/>
          </a:p>
          <a:p>
            <a:endParaRPr lang="en-GB" b="1" i="1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2098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539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u="none" dirty="0" smtClean="0">
                <a:hlinkClick r:id="rId3"/>
              </a:rPr>
              <a:t>Link</a:t>
            </a:r>
            <a:r>
              <a:rPr lang="en-GB" b="0" u="none" baseline="0" dirty="0" smtClean="0">
                <a:hlinkClick r:id="rId3"/>
              </a:rPr>
              <a:t> to video: </a:t>
            </a:r>
            <a:r>
              <a:rPr lang="en-GB" dirty="0" smtClean="0">
                <a:hlinkClick r:id="rId3"/>
              </a:rPr>
              <a:t>https://www.youtube.com/watch?v=RJtbLfJ_kRk</a:t>
            </a:r>
            <a:endParaRPr lang="en-US" b="1" i="1" baseline="0" dirty="0"/>
          </a:p>
          <a:p>
            <a:endParaRPr lang="en-US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5805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>
                <a:solidFill>
                  <a:schemeClr val="bg1"/>
                </a:solidFill>
              </a:rPr>
              <a:t>Can a person go swimming on their period?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tx1"/>
                </a:solidFill>
              </a:rPr>
              <a:t>If a person wants to, they can go swimming on their period. They will need to use a tampon or menstrual cup to while they swim.</a:t>
            </a:r>
          </a:p>
          <a:p>
            <a:endParaRPr lang="en-GB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>
                <a:solidFill>
                  <a:schemeClr val="bg1"/>
                </a:solidFill>
              </a:rPr>
              <a:t>Do periods always hurt?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tx1"/>
                </a:solidFill>
              </a:rPr>
              <a:t>Sometimes periods can make a person’s tummy or back hurt. However for some people they don’t cause any aches or pains.</a:t>
            </a:r>
          </a:p>
          <a:p>
            <a:endParaRPr lang="en-GB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>
                <a:solidFill>
                  <a:schemeClr val="bg1"/>
                </a:solidFill>
              </a:rPr>
              <a:t>Do all boys have wet dreams?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tx1"/>
                </a:solidFill>
              </a:rPr>
              <a:t>Wet dreams are a normal part of growing up but some people may not experience them.</a:t>
            </a:r>
          </a:p>
          <a:p>
            <a:endParaRPr lang="en-GB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>
                <a:solidFill>
                  <a:schemeClr val="bg1"/>
                </a:solidFill>
              </a:rPr>
              <a:t>Does a person who is going through puberty have to shave?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tx1"/>
                </a:solidFill>
              </a:rPr>
              <a:t>When a person grows body hair during puberty, they may choose to remove it, but this is a choice for each person to make.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8276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7951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spcAft>
                <a:spcPts val="0"/>
              </a:spcAft>
            </a:pPr>
            <a:endParaRPr lang="en-GB" b="0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894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4470F4-175C-4A70-8ECA-46736DE131CE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448199" y="980303"/>
            <a:ext cx="1854200" cy="2833688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817813" y="1152525"/>
            <a:ext cx="1828800" cy="18288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E2805F-DA71-4224-9B1D-7B332DC352DD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36E0B-35A5-4DF2-ACE2-1A1E85DBD40F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EDC1C9-F2F6-4A2B-B860-DDCD2DDDF51E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AF0C7C-4974-4629-A2CD-C62706C669CA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EDA5EB-EE76-45BE-8113-F2C30DAF07B6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388F7C-F017-4C39-9FD0-28AEE7A64FB0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82577-5986-4170-AE62-BB82E79D9AE7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DC40F6-1D2E-4892-9964-988432149B15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4470F4-175C-4A70-8ECA-46736DE131C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505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586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E2805F-DA71-4224-9B1D-7B332DC352DD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485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36E0B-35A5-4DF2-ACE2-1A1E85DBD40F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208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DC1C9-F2F6-4A2B-B860-DDCD2DDDF51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08574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F0C7C-4974-4629-A2CD-C62706C669CA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620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2728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EDA5EB-EE76-45BE-8113-F2C30DAF07B6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3911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388F7C-F017-4C39-9FD0-28AEE7A64FB0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4282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D82577-5986-4170-AE62-BB82E79D9AE7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63568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DC40F6-1D2E-4892-9964-988432149B15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7445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2198974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pshe-association.org.uk/guide-parents-and-carers-educating-children-home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XrQ_FhZmo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JtbLfJ_kRk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line.org.uk/get-support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childline.org.uk/" TargetMode="Externa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86410" y="3414002"/>
            <a:ext cx="69287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Home-leaning Lesson 1: P</a:t>
            </a: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hysical changes during puberty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1325" y="590433"/>
            <a:ext cx="1250731" cy="103454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711358"/>
            <a:ext cx="7701570" cy="769441"/>
          </a:xfrm>
          <a:prstGeom prst="rect">
            <a:avLst/>
          </a:prstGeom>
          <a:solidFill>
            <a:srgbClr val="95519E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Growing and Changing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0" y="6558386"/>
            <a:ext cx="12192000" cy="30797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5301516" y="363207"/>
            <a:ext cx="3773892" cy="2062802"/>
          </a:xfrm>
          <a:prstGeom prst="cloudCallout">
            <a:avLst>
              <a:gd name="adj1" fmla="val 45230"/>
              <a:gd name="adj2" fmla="val 61713"/>
            </a:avLst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Lato" panose="020F0502020204030203" pitchFamily="34" charset="0"/>
                <a:cs typeface="Lato" panose="020F0502020204030203" pitchFamily="34" charset="0"/>
              </a:rPr>
              <a:t>Parents: read our helpful guidance before you get started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93" y="363207"/>
            <a:ext cx="1814538" cy="1024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5760D00-5BB6-47E6-93A5-8C19966AB71C}"/>
              </a:ext>
            </a:extLst>
          </p:cNvPr>
          <p:cNvSpPr txBox="1"/>
          <p:nvPr/>
        </p:nvSpPr>
        <p:spPr>
          <a:xfrm>
            <a:off x="9234057" y="195939"/>
            <a:ext cx="2746662" cy="1077218"/>
          </a:xfrm>
          <a:prstGeom prst="rect">
            <a:avLst/>
          </a:prstGeom>
          <a:solidFill>
            <a:srgbClr val="95519E"/>
          </a:solidFill>
          <a:ln>
            <a:solidFill>
              <a:schemeClr val="bg1"/>
            </a:solidFill>
            <a:prstDash val="dash"/>
          </a:ln>
        </p:spPr>
        <p:txBody>
          <a:bodyPr wrap="square" rtlCol="0" anchor="ctr" anchorCtr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Before you get started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9118AF-AF42-410A-8E06-F3E9BD6B8691}"/>
              </a:ext>
            </a:extLst>
          </p:cNvPr>
          <p:cNvSpPr txBox="1"/>
          <p:nvPr/>
        </p:nvSpPr>
        <p:spPr>
          <a:xfrm>
            <a:off x="170269" y="5785964"/>
            <a:ext cx="447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start, play this slideshow from beginning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3BCC5A-C8FE-4BA2-A56D-6111B9314A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621" t="-1" r="2490" b="822"/>
          <a:stretch/>
        </p:blipFill>
        <p:spPr>
          <a:xfrm>
            <a:off x="4515178" y="5520692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EDF2ED-C77A-4E4B-8F6C-EDC78964FFF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770594" y="5650301"/>
            <a:ext cx="796930" cy="828395"/>
          </a:xfrm>
          <a:prstGeom prst="rect">
            <a:avLst/>
          </a:prstGeom>
        </p:spPr>
      </p:pic>
      <p:pic>
        <p:nvPicPr>
          <p:cNvPr id="4" name="Picture 3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216" y="2758351"/>
            <a:ext cx="4204323" cy="28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2D3C55-C760-4A14-8EFC-33B87C8E9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346AE2-F68E-4990-8046-445506D54812}"/>
              </a:ext>
            </a:extLst>
          </p:cNvPr>
          <p:cNvSpPr txBox="1"/>
          <p:nvPr/>
        </p:nvSpPr>
        <p:spPr>
          <a:xfrm>
            <a:off x="171450" y="363909"/>
            <a:ext cx="10149840" cy="584775"/>
          </a:xfrm>
          <a:prstGeom prst="rect">
            <a:avLst/>
          </a:prstGeom>
          <a:solidFill>
            <a:srgbClr val="95519E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Parents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—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Home-learning about puberty: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C2F2E2-C80D-4BCE-8FE0-12E1C0A493B8}"/>
              </a:ext>
            </a:extLst>
          </p:cNvPr>
          <p:cNvSpPr txBox="1"/>
          <p:nvPr/>
        </p:nvSpPr>
        <p:spPr>
          <a:xfrm>
            <a:off x="467449" y="1259684"/>
            <a:ext cx="1080253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When learning about puberty in schools, we recommend that pupils are taught in mixed groups so all young people learn about changes to both male and female bodies.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We continue to recommend that young people continue to learn about changes to both male and female bodies while learning at home.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Please ensure that young people following this powerpoint are guided to complete all activities. 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03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383400" y="3822264"/>
            <a:ext cx="9509373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Home-learning lesson 1: </a:t>
            </a:r>
            <a:r>
              <a:rPr lang="en-GB" sz="465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Physical changes during puberty</a:t>
            </a:r>
            <a:endParaRPr kumimoji="0" lang="en-GB" sz="465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3</a:t>
            </a:fld>
            <a:endParaRPr lang="en-GB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4412" y="639151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FD45F-2403-46CB-BBC3-340D25D8C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095399" y="-151400"/>
            <a:ext cx="2001202" cy="472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68862" y="2650433"/>
            <a:ext cx="9971318" cy="28161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some of the external and internal changes that happen to bodies during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puberty.</a:t>
            </a:r>
            <a:endParaRPr lang="en-GB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what happens during menstruation (periods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).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what is meant by ejaculation and wet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dreams.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20257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4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47029" y="879128"/>
            <a:ext cx="1089315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>
                <a:latin typeface="League Spartan" panose="00000800000000000000" pitchFamily="50" charset="0"/>
              </a:rPr>
              <a:t>We are learning about some of the physical changes that happen during puberty</a:t>
            </a:r>
            <a:endParaRPr lang="en-GB" sz="9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23" y="879128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2" r="10174"/>
          <a:stretch/>
        </p:blipFill>
        <p:spPr>
          <a:xfrm>
            <a:off x="849623" y="2430502"/>
            <a:ext cx="877333" cy="100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1188" y="168584"/>
            <a:ext cx="10714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Growing and changing.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What’s our starting point?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72037" y="1623638"/>
            <a:ext cx="57092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Draw a person about the same age as you.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Think about the changes that will happen to that person as they become a teenager.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Write the changes around your picture</a:t>
            </a:r>
            <a:r>
              <a:rPr lang="en-US" sz="2800" b="1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" b="1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i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Keep this safe for later! We’ll come back to it at the end of the session.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098" name="Picture 2" descr="To Write, Girl, Child, Schoolbo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878" y="2418346"/>
            <a:ext cx="4603302" cy="306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reen, Flag, Pennon, Waving, Pennant, Bann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8831" y="369643"/>
            <a:ext cx="1552917" cy="144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4" y="1558084"/>
            <a:ext cx="635184" cy="6351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A5619E-CAAB-455A-80A0-EA317C6A62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59" y="4394444"/>
            <a:ext cx="635184" cy="63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4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5B3E1F5-922B-4EF1-B432-8C88A974E33B}"/>
              </a:ext>
            </a:extLst>
          </p:cNvPr>
          <p:cNvSpPr/>
          <p:nvPr/>
        </p:nvSpPr>
        <p:spPr>
          <a:xfrm>
            <a:off x="778526" y="2454277"/>
            <a:ext cx="10566365" cy="1307486"/>
          </a:xfrm>
          <a:prstGeom prst="roundRect">
            <a:avLst/>
          </a:prstGeom>
          <a:solidFill>
            <a:srgbClr val="DAF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True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During puberty the body grows quickly. It is caused by changes in something called </a:t>
            </a:r>
            <a:r>
              <a:rPr lang="en-GB" sz="2400" i="1" dirty="0">
                <a:solidFill>
                  <a:schemeClr val="tx1"/>
                </a:solidFill>
              </a:rPr>
              <a:t>hormones. </a:t>
            </a:r>
            <a:r>
              <a:rPr lang="en-GB" sz="2400" dirty="0">
                <a:solidFill>
                  <a:schemeClr val="tx1"/>
                </a:solidFill>
              </a:rPr>
              <a:t>These are chemicals that send messages around the body.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F3911BC-A6FF-478B-8E5B-6ACC4420E024}"/>
              </a:ext>
            </a:extLst>
          </p:cNvPr>
          <p:cNvSpPr/>
          <p:nvPr/>
        </p:nvSpPr>
        <p:spPr>
          <a:xfrm>
            <a:off x="812817" y="4254615"/>
            <a:ext cx="10566365" cy="1307486"/>
          </a:xfrm>
          <a:prstGeom prst="round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False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Puberty starts at different times between ages 8 and 13 in females, and ages 9 and 15 in males. It starts when the body is ready, a bit like losing your milk teeth.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0501" y="40317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True or false?</a:t>
            </a: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6</a:t>
            </a:fld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90501" y="1134903"/>
            <a:ext cx="113334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the statements below and decide if you think they are true or false.</a:t>
            </a: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on the statement to reveal the correct answer.</a:t>
            </a:r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AB7CEB0-56DF-4746-AABA-256939681660}"/>
              </a:ext>
            </a:extLst>
          </p:cNvPr>
          <p:cNvSpPr/>
          <p:nvPr/>
        </p:nvSpPr>
        <p:spPr>
          <a:xfrm>
            <a:off x="812817" y="4256852"/>
            <a:ext cx="10566365" cy="1307486"/>
          </a:xfrm>
          <a:prstGeom prst="wedgeRoundRectCallout">
            <a:avLst>
              <a:gd name="adj1" fmla="val -53285"/>
              <a:gd name="adj2" fmla="val 33652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Puberty starts at the same time for everyone</a:t>
            </a:r>
            <a:r>
              <a:rPr lang="en-GB" dirty="0"/>
              <a:t>.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14B2EB41-1766-486C-927B-A3C420367936}"/>
              </a:ext>
            </a:extLst>
          </p:cNvPr>
          <p:cNvSpPr/>
          <p:nvPr/>
        </p:nvSpPr>
        <p:spPr>
          <a:xfrm>
            <a:off x="774067" y="2458752"/>
            <a:ext cx="10566365" cy="1307486"/>
          </a:xfrm>
          <a:prstGeom prst="wedgeRoundRectCallout">
            <a:avLst>
              <a:gd name="adj1" fmla="val 52617"/>
              <a:gd name="adj2" fmla="val 32778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Puberty is when a person’s body changes from being a child to being an adult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353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396" y="2908644"/>
            <a:ext cx="1190476" cy="33333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92" y="3087712"/>
            <a:ext cx="1296579" cy="321845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A5E60E-6D62-4D89-A471-102922DAC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A2C7FB-D84D-4896-9FFD-BAD512C802AE}"/>
              </a:ext>
            </a:extLst>
          </p:cNvPr>
          <p:cNvSpPr txBox="1"/>
          <p:nvPr/>
        </p:nvSpPr>
        <p:spPr>
          <a:xfrm>
            <a:off x="390501" y="47175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The changing body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771CB-D392-4EB4-9869-90F905089154}"/>
              </a:ext>
            </a:extLst>
          </p:cNvPr>
          <p:cNvSpPr txBox="1"/>
          <p:nvPr/>
        </p:nvSpPr>
        <p:spPr>
          <a:xfrm>
            <a:off x="390501" y="1241199"/>
            <a:ext cx="10868049" cy="861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With a parent or someone at home, talk about what changes the body might go through as a person gets older.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DA32AE-B9EA-404A-BB69-5C5B22EBF90B}"/>
              </a:ext>
            </a:extLst>
          </p:cNvPr>
          <p:cNvSpPr txBox="1"/>
          <p:nvPr/>
        </p:nvSpPr>
        <p:spPr>
          <a:xfrm>
            <a:off x="390501" y="2257007"/>
            <a:ext cx="3287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Males: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ABC32F-AE93-4F55-8215-20B230775DD1}"/>
              </a:ext>
            </a:extLst>
          </p:cNvPr>
          <p:cNvSpPr txBox="1"/>
          <p:nvPr/>
        </p:nvSpPr>
        <p:spPr>
          <a:xfrm>
            <a:off x="6044450" y="2257006"/>
            <a:ext cx="3287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Females: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9E902A7-28EE-4283-8EE2-A8C498748E71}"/>
              </a:ext>
            </a:extLst>
          </p:cNvPr>
          <p:cNvSpPr txBox="1"/>
          <p:nvPr/>
        </p:nvSpPr>
        <p:spPr>
          <a:xfrm>
            <a:off x="6044450" y="2718671"/>
            <a:ext cx="31451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 breasts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Hips and waist change shape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 pubic hair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 taller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spots and sweat more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oilier skin and hair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a deeper voice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F7928C-703C-46B8-B706-B0603D31094C}"/>
              </a:ext>
            </a:extLst>
          </p:cNvPr>
          <p:cNvSpPr txBox="1"/>
          <p:nvPr/>
        </p:nvSpPr>
        <p:spPr>
          <a:xfrm>
            <a:off x="302655" y="2718671"/>
            <a:ext cx="31451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Muscle increases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Penis and testicles grow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 pubic hair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 taller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spots and sweat more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oilier skin and hair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Get a deeper voice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009" y="2143946"/>
            <a:ext cx="1466572" cy="427107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932" y="2103120"/>
            <a:ext cx="1429431" cy="427107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941085" y="6572678"/>
            <a:ext cx="22067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Images ©Family Planning Association NZ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33053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0" y="654987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 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0501" y="47175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Parts of the body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252483-5D3B-4D42-A758-771D7558C658}"/>
              </a:ext>
            </a:extLst>
          </p:cNvPr>
          <p:cNvSpPr txBox="1"/>
          <p:nvPr/>
        </p:nvSpPr>
        <p:spPr>
          <a:xfrm>
            <a:off x="390500" y="1134903"/>
            <a:ext cx="116841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we talk about parts of the body, we sometimes use special words with our families, everyday slang words or scientific words. </a:t>
            </a:r>
          </a:p>
          <a:p>
            <a:r>
              <a:rPr lang="en-GB" sz="1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GB" sz="1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can make it confusing to figure out if we mean the same thing. We are going to use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scientific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words to describe body parts.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1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GB" sz="1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How many parts can you name in the pictures below?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1C3C88-518A-46BB-9538-7E468FADC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612267" y="4237185"/>
            <a:ext cx="2336401" cy="15417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1D4CEC-D17F-41C3-B23D-532F997464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8450015" y="3808221"/>
            <a:ext cx="2490578" cy="210930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8FC09B-D174-48E0-B34B-045BBA7998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019555" y="3959631"/>
            <a:ext cx="2152891" cy="185180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9F8388D-AF75-4E01-B749-41301D6CDFD3}"/>
              </a:ext>
            </a:extLst>
          </p:cNvPr>
          <p:cNvSpPr/>
          <p:nvPr/>
        </p:nvSpPr>
        <p:spPr>
          <a:xfrm>
            <a:off x="4137279" y="6090018"/>
            <a:ext cx="4283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each part to reveal the correct names</a:t>
            </a:r>
            <a:endParaRPr lang="en-GB" i="1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729C5F1-8B9D-440C-A42C-5F32FEF9E442}"/>
              </a:ext>
            </a:extLst>
          </p:cNvPr>
          <p:cNvGrpSpPr/>
          <p:nvPr/>
        </p:nvGrpSpPr>
        <p:grpSpPr>
          <a:xfrm>
            <a:off x="390500" y="3679716"/>
            <a:ext cx="1986940" cy="720168"/>
            <a:chOff x="390500" y="3280332"/>
            <a:chExt cx="1986940" cy="720168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EA56B1B5-CF10-4D48-B58D-08CBF28E10C5}"/>
                </a:ext>
              </a:extLst>
            </p:cNvPr>
            <p:cNvCxnSpPr/>
            <p:nvPr/>
          </p:nvCxnSpPr>
          <p:spPr>
            <a:xfrm>
              <a:off x="1188720" y="3589020"/>
              <a:ext cx="1188720" cy="411480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B661C74-38CC-4F4E-9F91-52FE4DDEE78B}"/>
                </a:ext>
              </a:extLst>
            </p:cNvPr>
            <p:cNvSpPr/>
            <p:nvPr/>
          </p:nvSpPr>
          <p:spPr>
            <a:xfrm>
              <a:off x="390500" y="3280332"/>
              <a:ext cx="10534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 nipple </a:t>
              </a:r>
              <a:endParaRPr lang="en-GB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FB9E6A9-DF87-42AD-B3AF-740BD7BE9D54}"/>
              </a:ext>
            </a:extLst>
          </p:cNvPr>
          <p:cNvGrpSpPr/>
          <p:nvPr/>
        </p:nvGrpSpPr>
        <p:grpSpPr>
          <a:xfrm>
            <a:off x="2780468" y="4360917"/>
            <a:ext cx="2033678" cy="369332"/>
            <a:chOff x="2780468" y="3961533"/>
            <a:chExt cx="2033678" cy="369332"/>
          </a:xfrm>
        </p:grpSpPr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692EBD3A-DEDB-480A-A4DC-E67FB61F43A7}"/>
                </a:ext>
              </a:extLst>
            </p:cNvPr>
            <p:cNvCxnSpPr>
              <a:cxnSpLocks/>
              <a:stCxn id="23" idx="1"/>
            </p:cNvCxnSpPr>
            <p:nvPr/>
          </p:nvCxnSpPr>
          <p:spPr>
            <a:xfrm flipH="1">
              <a:off x="2780468" y="4146199"/>
              <a:ext cx="980184" cy="126423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FED0A20-1EF6-4E78-95A1-55B01E6CC377}"/>
                </a:ext>
              </a:extLst>
            </p:cNvPr>
            <p:cNvSpPr/>
            <p:nvPr/>
          </p:nvSpPr>
          <p:spPr>
            <a:xfrm>
              <a:off x="3760652" y="3961533"/>
              <a:ext cx="105349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chest</a:t>
              </a:r>
              <a:endParaRPr lang="en-GB" dirty="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7B5A29E-E1D5-4F55-9946-C8CE0F09AA90}"/>
              </a:ext>
            </a:extLst>
          </p:cNvPr>
          <p:cNvGrpSpPr/>
          <p:nvPr/>
        </p:nvGrpSpPr>
        <p:grpSpPr>
          <a:xfrm>
            <a:off x="6837809" y="3839884"/>
            <a:ext cx="1866890" cy="460168"/>
            <a:chOff x="6837809" y="3646240"/>
            <a:chExt cx="1866890" cy="460168"/>
          </a:xfrm>
        </p:grpSpPr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0419A1C1-FC5C-43F7-80A2-6C33A2280FA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37809" y="3855404"/>
              <a:ext cx="877441" cy="251004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944A1E3-CE27-4018-8F0B-A1F5FA14E1CA}"/>
                </a:ext>
              </a:extLst>
            </p:cNvPr>
            <p:cNvSpPr/>
            <p:nvPr/>
          </p:nvSpPr>
          <p:spPr>
            <a:xfrm>
              <a:off x="7651205" y="3646240"/>
              <a:ext cx="105349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 hips </a:t>
              </a:r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19438AF-FCFA-4CE6-A059-25A700C8010A}"/>
              </a:ext>
            </a:extLst>
          </p:cNvPr>
          <p:cNvGrpSpPr/>
          <p:nvPr/>
        </p:nvGrpSpPr>
        <p:grpSpPr>
          <a:xfrm>
            <a:off x="6209707" y="4575821"/>
            <a:ext cx="2918627" cy="923330"/>
            <a:chOff x="6209707" y="4382177"/>
            <a:chExt cx="2918627" cy="92333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E6132B2-88A5-437E-ABAF-910BB9D5784A}"/>
                </a:ext>
              </a:extLst>
            </p:cNvPr>
            <p:cNvSpPr/>
            <p:nvPr/>
          </p:nvSpPr>
          <p:spPr>
            <a:xfrm>
              <a:off x="7276529" y="4382177"/>
              <a:ext cx="185180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vulva</a:t>
              </a:r>
              <a:b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</a:br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(internally - vagina)</a:t>
              </a:r>
              <a:endParaRPr lang="en-GB" dirty="0"/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07E22A1B-D231-4004-B767-418CB84BFB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09707" y="4714752"/>
              <a:ext cx="1115358" cy="0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CBFB3CA-9AA3-4D40-B69C-9778C022602A}"/>
              </a:ext>
            </a:extLst>
          </p:cNvPr>
          <p:cNvGrpSpPr/>
          <p:nvPr/>
        </p:nvGrpSpPr>
        <p:grpSpPr>
          <a:xfrm>
            <a:off x="4340189" y="5232247"/>
            <a:ext cx="1382262" cy="662749"/>
            <a:chOff x="4340189" y="5038603"/>
            <a:chExt cx="1382262" cy="662749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5C80730-58C6-4C4A-92BF-26054B382B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17770" y="5038603"/>
              <a:ext cx="704681" cy="310637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99E11A7-751D-40AE-8E94-CF7031E315AD}"/>
                </a:ext>
              </a:extLst>
            </p:cNvPr>
            <p:cNvSpPr/>
            <p:nvPr/>
          </p:nvSpPr>
          <p:spPr>
            <a:xfrm>
              <a:off x="4340189" y="5332020"/>
              <a:ext cx="105349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legs</a:t>
              </a:r>
              <a:endParaRPr lang="en-GB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948A6124-A177-4ADA-B667-1D342ADBC492}"/>
              </a:ext>
            </a:extLst>
          </p:cNvPr>
          <p:cNvGrpSpPr/>
          <p:nvPr/>
        </p:nvGrpSpPr>
        <p:grpSpPr>
          <a:xfrm>
            <a:off x="9781576" y="4058230"/>
            <a:ext cx="1788338" cy="535556"/>
            <a:chOff x="9802537" y="3879594"/>
            <a:chExt cx="1788338" cy="535556"/>
          </a:xfrm>
        </p:grpSpPr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20EC1EEA-0EC7-40C0-803C-E635999DF03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537" y="4167273"/>
              <a:ext cx="793073" cy="247877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8783D26-1A56-4D9B-AA92-29C0EAEA53D6}"/>
                </a:ext>
              </a:extLst>
            </p:cNvPr>
            <p:cNvSpPr/>
            <p:nvPr/>
          </p:nvSpPr>
          <p:spPr>
            <a:xfrm>
              <a:off x="10537381" y="3879594"/>
              <a:ext cx="105349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penis</a:t>
              </a:r>
              <a:endParaRPr lang="en-GB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A6BC1F3-F460-4668-83A6-ADA8305A554C}"/>
              </a:ext>
            </a:extLst>
          </p:cNvPr>
          <p:cNvGrpSpPr/>
          <p:nvPr/>
        </p:nvGrpSpPr>
        <p:grpSpPr>
          <a:xfrm>
            <a:off x="9634703" y="5088307"/>
            <a:ext cx="1248555" cy="837839"/>
            <a:chOff x="9655664" y="4909671"/>
            <a:chExt cx="1248555" cy="837839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855D2AC-EC24-41A0-8EFC-860CA8F007AF}"/>
                </a:ext>
              </a:extLst>
            </p:cNvPr>
            <p:cNvSpPr/>
            <p:nvPr/>
          </p:nvSpPr>
          <p:spPr>
            <a:xfrm>
              <a:off x="9655664" y="5378178"/>
              <a:ext cx="124855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testicles</a:t>
              </a:r>
              <a:endParaRPr lang="en-GB" dirty="0"/>
            </a:p>
          </p:txBody>
        </p: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7F786797-3F8A-4AB9-9097-36F2D0093FD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655664" y="4909671"/>
              <a:ext cx="396537" cy="529234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B3C5EBE-60CE-43F8-8E99-E701B09E52BA}"/>
              </a:ext>
            </a:extLst>
          </p:cNvPr>
          <p:cNvGrpSpPr/>
          <p:nvPr/>
        </p:nvGrpSpPr>
        <p:grpSpPr>
          <a:xfrm>
            <a:off x="641158" y="5129819"/>
            <a:ext cx="1962790" cy="369332"/>
            <a:chOff x="641158" y="4936175"/>
            <a:chExt cx="1962790" cy="369332"/>
          </a:xfrm>
        </p:grpSpPr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AB4FE8E1-62E5-4012-9613-8779F9CE08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83080" y="5084252"/>
              <a:ext cx="820868" cy="15515"/>
            </a:xfrm>
            <a:prstGeom prst="straightConnector1">
              <a:avLst/>
            </a:prstGeom>
            <a:ln w="38100">
              <a:solidFill>
                <a:srgbClr val="95519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98052C4-8BA6-4E43-8FD4-616BB038C812}"/>
                </a:ext>
              </a:extLst>
            </p:cNvPr>
            <p:cNvSpPr/>
            <p:nvPr/>
          </p:nvSpPr>
          <p:spPr>
            <a:xfrm>
              <a:off x="641158" y="4936175"/>
              <a:ext cx="119045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95519E"/>
                  </a:solidFill>
                  <a:latin typeface="League Spartan" panose="00000800000000000000" pitchFamily="50" charset="0"/>
                </a:rPr>
                <a:t>stomach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62983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030" y="149378"/>
            <a:ext cx="11622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Alex has overheard their older sister talking to her parents. </a:t>
            </a: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814912" y="6481112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9</a:t>
            </a:fld>
            <a:endParaRPr lang="en-GB" dirty="0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E6939D2-03AA-4354-BE96-ED94B42E3574}"/>
              </a:ext>
            </a:extLst>
          </p:cNvPr>
          <p:cNvSpPr/>
          <p:nvPr/>
        </p:nvSpPr>
        <p:spPr>
          <a:xfrm>
            <a:off x="363804" y="1049788"/>
            <a:ext cx="4091940" cy="1977390"/>
          </a:xfrm>
          <a:prstGeom prst="wedgeRoundRectCallout">
            <a:avLst>
              <a:gd name="adj1" fmla="val -56308"/>
              <a:gd name="adj2" fmla="val 32442"/>
              <a:gd name="adj3" fmla="val 16667"/>
            </a:avLst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dirty="0">
                <a:solidFill>
                  <a:schemeClr val="tx1"/>
                </a:solidFill>
              </a:rPr>
              <a:t>Can you pick something up for me from the shop? I’ve started my period.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649C99-441B-4FF0-9B1F-4D02BE03CFA2}"/>
              </a:ext>
            </a:extLst>
          </p:cNvPr>
          <p:cNvSpPr txBox="1"/>
          <p:nvPr/>
        </p:nvSpPr>
        <p:spPr>
          <a:xfrm>
            <a:off x="4984808" y="1317782"/>
            <a:ext cx="68433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you think is happening to Alex’s sister?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down your answer, or discuss this with a parent.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D1ECFD-3018-4FA4-93BD-0738FB344CBE}"/>
              </a:ext>
            </a:extLst>
          </p:cNvPr>
          <p:cNvSpPr txBox="1"/>
          <p:nvPr/>
        </p:nvSpPr>
        <p:spPr>
          <a:xfrm>
            <a:off x="595024" y="3277725"/>
            <a:ext cx="11001952" cy="3046988"/>
          </a:xfrm>
          <a:prstGeom prst="rect">
            <a:avLst/>
          </a:prstGeom>
          <a:noFill/>
          <a:ln w="57150">
            <a:solidFill>
              <a:srgbClr val="95519E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Alex’s sister is starting her period, this is a change that happens during puberty.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period is when females pass blood from the </a:t>
            </a:r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vagina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for a few days each month.</a:t>
            </a: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scientific name for this is </a:t>
            </a:r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menstruation</a:t>
            </a:r>
            <a:r>
              <a:rPr lang="en-GB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Periods can start at different ages for different people.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on this picture to watch a video explaining more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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periods.</a:t>
            </a:r>
          </a:p>
        </p:txBody>
      </p:sp>
      <p:pic>
        <p:nvPicPr>
          <p:cNvPr id="12" name="Picture 11">
            <a:hlinkClick r:id="rId3"/>
            <a:extLst>
              <a:ext uri="{FF2B5EF4-FFF2-40B4-BE49-F238E27FC236}">
                <a16:creationId xmlns:a16="http://schemas.microsoft.com/office/drawing/2014/main" id="{BCE49473-B871-420B-8DDD-EA23FEE07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8050" y="4666847"/>
            <a:ext cx="2720975" cy="144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7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0" y="654987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 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3349" y="123824"/>
            <a:ext cx="11725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Can you name any of the parts of the female body below using the word </a:t>
            </a:r>
            <a:r>
              <a:rPr lang="en-GB" sz="28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bank? </a:t>
            </a:r>
            <a:r>
              <a:rPr lang="en-GB" i="1" dirty="0" smtClean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GB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each picture to reveal the answers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93136A-D792-40C7-AA87-5D21B3CC4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60" y="1355192"/>
            <a:ext cx="3703899" cy="539438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9B246F9-340A-46ED-B701-11511233F0BC}"/>
              </a:ext>
            </a:extLst>
          </p:cNvPr>
          <p:cNvSpPr/>
          <p:nvPr/>
        </p:nvSpPr>
        <p:spPr>
          <a:xfrm>
            <a:off x="2093262" y="1737282"/>
            <a:ext cx="1006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 uterus</a:t>
            </a:r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AC734DE-FF15-4EA9-ACF0-34CA70B647B9}"/>
              </a:ext>
            </a:extLst>
          </p:cNvPr>
          <p:cNvSpPr/>
          <p:nvPr/>
        </p:nvSpPr>
        <p:spPr>
          <a:xfrm>
            <a:off x="3146757" y="1460283"/>
            <a:ext cx="1325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fallopian tube</a:t>
            </a:r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35A9781-4868-4982-BA7C-228A87C4820B}"/>
              </a:ext>
            </a:extLst>
          </p:cNvPr>
          <p:cNvSpPr/>
          <p:nvPr/>
        </p:nvSpPr>
        <p:spPr>
          <a:xfrm>
            <a:off x="2990547" y="4143576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ovary</a:t>
            </a:r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AD4CDA-0C81-4124-8CA1-DD4D47789C2F}"/>
              </a:ext>
            </a:extLst>
          </p:cNvPr>
          <p:cNvSpPr/>
          <p:nvPr/>
        </p:nvSpPr>
        <p:spPr>
          <a:xfrm>
            <a:off x="1245567" y="4220093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cervix</a:t>
            </a:r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ACEB1BE-85BA-441B-ABED-E49634FBE90D}"/>
              </a:ext>
            </a:extLst>
          </p:cNvPr>
          <p:cNvSpPr/>
          <p:nvPr/>
        </p:nvSpPr>
        <p:spPr>
          <a:xfrm>
            <a:off x="3413118" y="4676042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vagina</a:t>
            </a:r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1D829B9-D886-4B19-9514-6166275FBAB7}"/>
              </a:ext>
            </a:extLst>
          </p:cNvPr>
          <p:cNvSpPr/>
          <p:nvPr/>
        </p:nvSpPr>
        <p:spPr>
          <a:xfrm>
            <a:off x="1324404" y="4786849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vulva</a:t>
            </a:r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97F04F8-8FE8-4193-80C8-521637712B86}"/>
              </a:ext>
            </a:extLst>
          </p:cNvPr>
          <p:cNvSpPr/>
          <p:nvPr/>
        </p:nvSpPr>
        <p:spPr>
          <a:xfrm>
            <a:off x="1665344" y="6460137"/>
            <a:ext cx="2082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Internal parts</a:t>
            </a:r>
            <a:endParaRPr lang="en-GB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DB7BD3B-FA90-4080-9F38-C7909A49A075}"/>
              </a:ext>
            </a:extLst>
          </p:cNvPr>
          <p:cNvSpPr/>
          <p:nvPr/>
        </p:nvSpPr>
        <p:spPr>
          <a:xfrm>
            <a:off x="8504294" y="6454069"/>
            <a:ext cx="2082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External parts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25F97A-B459-4EFE-8738-A32475A784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504" y="1427780"/>
            <a:ext cx="4056192" cy="4807492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6236AAFF-FD99-43D4-8F4A-2FFB0189F592}"/>
              </a:ext>
            </a:extLst>
          </p:cNvPr>
          <p:cNvSpPr/>
          <p:nvPr/>
        </p:nvSpPr>
        <p:spPr>
          <a:xfrm>
            <a:off x="9591343" y="1652645"/>
            <a:ext cx="1325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pubic hair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D564D61-A545-420D-9C65-5215A81511BB}"/>
              </a:ext>
            </a:extLst>
          </p:cNvPr>
          <p:cNvSpPr/>
          <p:nvPr/>
        </p:nvSpPr>
        <p:spPr>
          <a:xfrm>
            <a:off x="7841693" y="3302732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clitoris</a:t>
            </a:r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641222-A29E-422B-B28C-81CBD628E055}"/>
              </a:ext>
            </a:extLst>
          </p:cNvPr>
          <p:cNvSpPr/>
          <p:nvPr/>
        </p:nvSpPr>
        <p:spPr>
          <a:xfrm>
            <a:off x="10305817" y="3932322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urethra</a:t>
            </a:r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C75731B-1872-43E4-96F8-6213984697B7}"/>
              </a:ext>
            </a:extLst>
          </p:cNvPr>
          <p:cNvSpPr/>
          <p:nvPr/>
        </p:nvSpPr>
        <p:spPr>
          <a:xfrm>
            <a:off x="10253944" y="4589425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vagina</a:t>
            </a:r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3726018-F05A-4A41-82AB-51CBC4899D42}"/>
              </a:ext>
            </a:extLst>
          </p:cNvPr>
          <p:cNvSpPr/>
          <p:nvPr/>
        </p:nvSpPr>
        <p:spPr>
          <a:xfrm>
            <a:off x="8070293" y="5264972"/>
            <a:ext cx="1325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anus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7C9CC2-031D-4A6B-A356-2F03EBAEE25F}"/>
              </a:ext>
            </a:extLst>
          </p:cNvPr>
          <p:cNvSpPr txBox="1"/>
          <p:nvPr/>
        </p:nvSpPr>
        <p:spPr>
          <a:xfrm>
            <a:off x="5058093" y="1328710"/>
            <a:ext cx="2075813" cy="4524315"/>
          </a:xfrm>
          <a:prstGeom prst="rect">
            <a:avLst/>
          </a:prstGeom>
          <a:solidFill>
            <a:srgbClr val="D8BADC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Word bank</a:t>
            </a:r>
            <a:br>
              <a:rPr lang="en-GB" sz="2400" b="1" dirty="0"/>
            </a:br>
            <a:endParaRPr lang="en-GB" sz="2400" b="1" dirty="0"/>
          </a:p>
          <a:p>
            <a:r>
              <a:rPr lang="en-GB" sz="2400" dirty="0"/>
              <a:t>anus</a:t>
            </a:r>
          </a:p>
          <a:p>
            <a:r>
              <a:rPr lang="en-GB" sz="2400" dirty="0"/>
              <a:t>cervix</a:t>
            </a:r>
          </a:p>
          <a:p>
            <a:r>
              <a:rPr lang="en-GB" sz="2400" dirty="0"/>
              <a:t>clitoris</a:t>
            </a:r>
          </a:p>
          <a:p>
            <a:r>
              <a:rPr lang="en-GB" sz="2400" dirty="0"/>
              <a:t>fallopian tube</a:t>
            </a:r>
          </a:p>
          <a:p>
            <a:r>
              <a:rPr lang="en-GB" sz="2400" dirty="0"/>
              <a:t>ovary</a:t>
            </a:r>
          </a:p>
          <a:p>
            <a:r>
              <a:rPr lang="en-GB" sz="2400" dirty="0"/>
              <a:t>pubic hair</a:t>
            </a:r>
          </a:p>
          <a:p>
            <a:r>
              <a:rPr lang="en-GB" sz="2400" dirty="0"/>
              <a:t>urethra</a:t>
            </a:r>
          </a:p>
          <a:p>
            <a:r>
              <a:rPr lang="en-GB" sz="2400" dirty="0"/>
              <a:t>uterus</a:t>
            </a:r>
          </a:p>
          <a:p>
            <a:r>
              <a:rPr lang="en-GB" sz="2400" dirty="0"/>
              <a:t>vagina</a:t>
            </a:r>
          </a:p>
          <a:p>
            <a:r>
              <a:rPr lang="en-GB" sz="2400" dirty="0"/>
              <a:t>vulva</a:t>
            </a:r>
          </a:p>
        </p:txBody>
      </p:sp>
    </p:spTree>
    <p:extLst>
      <p:ext uri="{BB962C8B-B14F-4D97-AF65-F5344CB8AC3E}">
        <p14:creationId xmlns:p14="http://schemas.microsoft.com/office/powerpoint/2010/main" val="363950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36" grpId="0"/>
      <p:bldP spid="37" grpId="0"/>
      <p:bldP spid="38" grpId="0"/>
      <p:bldP spid="40" grpId="0"/>
      <p:bldP spid="43" grpId="0"/>
      <p:bldP spid="44" grpId="0"/>
      <p:bldP spid="47" grpId="0"/>
      <p:bldP spid="51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611BAD-BBCA-4863-BD6C-7C6B74850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11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60F11C-DF12-445E-80F4-A8A6DFD959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733" y="1813675"/>
            <a:ext cx="2694533" cy="4057650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5114E1-64B7-4FD4-88C7-91D277C22C25}"/>
              </a:ext>
            </a:extLst>
          </p:cNvPr>
          <p:cNvSpPr txBox="1"/>
          <p:nvPr/>
        </p:nvSpPr>
        <p:spPr>
          <a:xfrm>
            <a:off x="240030" y="149378"/>
            <a:ext cx="11622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Clara is in </a:t>
            </a:r>
            <a:r>
              <a:rPr lang="en-GB" sz="2800" b="1">
                <a:solidFill>
                  <a:srgbClr val="95519E"/>
                </a:solidFill>
                <a:latin typeface="League Spartan" panose="00000800000000000000" pitchFamily="50" charset="0"/>
              </a:rPr>
              <a:t>Year 7. </a:t>
            </a:r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Can you think of any products she might use to help manage her periods?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AAF6B6F-AF39-4785-8136-9C22241D0361}"/>
              </a:ext>
            </a:extLst>
          </p:cNvPr>
          <p:cNvGrpSpPr/>
          <p:nvPr/>
        </p:nvGrpSpPr>
        <p:grpSpPr>
          <a:xfrm>
            <a:off x="664781" y="1103485"/>
            <a:ext cx="3952061" cy="3186213"/>
            <a:chOff x="608064" y="1430455"/>
            <a:chExt cx="3952061" cy="318621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7B30D03-8FAB-42F8-B13F-D08B49754E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78"/>
            <a:stretch/>
          </p:blipFill>
          <p:spPr>
            <a:xfrm>
              <a:off x="608064" y="1430455"/>
              <a:ext cx="1714393" cy="1371480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AC528D0-9818-456B-838E-F7659006C142}"/>
                </a:ext>
              </a:extLst>
            </p:cNvPr>
            <p:cNvSpPr txBox="1"/>
            <p:nvPr/>
          </p:nvSpPr>
          <p:spPr>
            <a:xfrm>
              <a:off x="734874" y="2923897"/>
              <a:ext cx="3825251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Clara could use a </a:t>
              </a:r>
              <a:r>
                <a:rPr lang="en-GB" sz="2400" b="1" dirty="0"/>
                <a:t>pad</a:t>
              </a:r>
              <a:r>
                <a:rPr lang="en-GB" sz="2400" dirty="0"/>
                <a:t>.</a:t>
              </a:r>
            </a:p>
            <a:p>
              <a:r>
                <a:rPr lang="en-GB" sz="2000" dirty="0"/>
                <a:t>These come in different shapes and sizes and are worn outside the body. Some are reusable and can be </a:t>
              </a:r>
              <a:r>
                <a:rPr lang="en-GB" sz="2000" dirty="0" smtClean="0"/>
                <a:t>washed. Others </a:t>
              </a:r>
              <a:r>
                <a:rPr lang="en-GB" sz="2000" dirty="0"/>
                <a:t>are disposable.</a:t>
              </a:r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997EFF5-B8CE-4DC8-8E48-2DA7FD6B04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7" r="24541"/>
            <a:stretch/>
          </p:blipFill>
          <p:spPr>
            <a:xfrm>
              <a:off x="2504297" y="1491829"/>
              <a:ext cx="1331433" cy="1310106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6C8D8E-1F33-4CA5-843C-AB879DBCCB04}"/>
              </a:ext>
            </a:extLst>
          </p:cNvPr>
          <p:cNvGrpSpPr/>
          <p:nvPr/>
        </p:nvGrpSpPr>
        <p:grpSpPr>
          <a:xfrm>
            <a:off x="7992095" y="1034541"/>
            <a:ext cx="4199905" cy="3570208"/>
            <a:chOff x="7992095" y="1034541"/>
            <a:chExt cx="4199905" cy="357020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DD27B72-4909-45F4-B09B-E48EDB46E05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3654" y="1034541"/>
              <a:ext cx="1751775" cy="156966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D4AF1C2-6F35-471E-B860-447F18EAEEBE}"/>
                </a:ext>
              </a:extLst>
            </p:cNvPr>
            <p:cNvSpPr txBox="1"/>
            <p:nvPr/>
          </p:nvSpPr>
          <p:spPr>
            <a:xfrm>
              <a:off x="7992095" y="2604201"/>
              <a:ext cx="4199905" cy="20005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Clara could use a </a:t>
              </a:r>
              <a:r>
                <a:rPr lang="en-GB" sz="2400" b="1" dirty="0"/>
                <a:t>tampon</a:t>
              </a:r>
              <a:r>
                <a:rPr lang="en-GB" sz="2400" dirty="0"/>
                <a:t>.</a:t>
              </a:r>
            </a:p>
            <a:p>
              <a:r>
                <a:rPr lang="en-GB" sz="2000" dirty="0"/>
                <a:t>These come in different shapes and </a:t>
              </a:r>
              <a:r>
                <a:rPr lang="en-GB" sz="2000" dirty="0" smtClean="0"/>
                <a:t>sizes. Sometimes </a:t>
              </a:r>
              <a:r>
                <a:rPr lang="en-GB" sz="2000" dirty="0"/>
                <a:t>they have applicators, and they are worn inside the vagina. They need to be removed and disposed of regularly.</a:t>
              </a:r>
              <a:endParaRPr lang="en-GB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C8DD412-2C8C-426C-B8F7-04BA91761387}"/>
              </a:ext>
            </a:extLst>
          </p:cNvPr>
          <p:cNvGrpSpPr/>
          <p:nvPr/>
        </p:nvGrpSpPr>
        <p:grpSpPr>
          <a:xfrm>
            <a:off x="162915" y="4580868"/>
            <a:ext cx="4585818" cy="2062103"/>
            <a:chOff x="162915" y="4580868"/>
            <a:chExt cx="4585818" cy="2062103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4C785CD-D87C-4A3F-A73E-BA4CFAA34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915" y="4936276"/>
              <a:ext cx="1257351" cy="954107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95064EC-603D-437B-8297-7104358D0E38}"/>
                </a:ext>
              </a:extLst>
            </p:cNvPr>
            <p:cNvSpPr/>
            <p:nvPr/>
          </p:nvSpPr>
          <p:spPr>
            <a:xfrm>
              <a:off x="1521977" y="4580868"/>
              <a:ext cx="3226756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/>
                <a:t>Clara could use a </a:t>
              </a:r>
              <a:r>
                <a:rPr lang="en-GB" sz="2400" b="1" dirty="0"/>
                <a:t>period pants.</a:t>
              </a:r>
              <a:endParaRPr lang="en-GB" sz="2400" dirty="0"/>
            </a:p>
            <a:p>
              <a:r>
                <a:rPr lang="en-GB" sz="2000" dirty="0"/>
                <a:t>These are absorbent and are worn like normal underwear. </a:t>
              </a:r>
              <a:r>
                <a:rPr lang="en-GB" sz="2000" dirty="0" smtClean="0"/>
                <a:t>They </a:t>
              </a:r>
              <a:r>
                <a:rPr lang="en-GB" sz="2000" dirty="0"/>
                <a:t>can be washed and reused.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D168840-FF46-4F93-B116-87CBF461DD23}"/>
              </a:ext>
            </a:extLst>
          </p:cNvPr>
          <p:cNvGrpSpPr/>
          <p:nvPr/>
        </p:nvGrpSpPr>
        <p:grpSpPr>
          <a:xfrm>
            <a:off x="7703126" y="4815878"/>
            <a:ext cx="4488874" cy="1754326"/>
            <a:chOff x="7703126" y="4815878"/>
            <a:chExt cx="4488874" cy="1754326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169AE8C-B7AE-46AA-9E14-6BE774C7BA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500" r="30757"/>
            <a:stretch/>
          </p:blipFill>
          <p:spPr>
            <a:xfrm>
              <a:off x="10547167" y="5060937"/>
              <a:ext cx="1644833" cy="1047894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0E8F462-025F-4177-89CE-90B9D0FDD450}"/>
                </a:ext>
              </a:extLst>
            </p:cNvPr>
            <p:cNvSpPr/>
            <p:nvPr/>
          </p:nvSpPr>
          <p:spPr>
            <a:xfrm>
              <a:off x="7703126" y="4815878"/>
              <a:ext cx="3085843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/>
                <a:t>Clara could use a </a:t>
              </a:r>
              <a:r>
                <a:rPr lang="en-GB" sz="2400" b="1" dirty="0"/>
                <a:t>menstrual cup.</a:t>
              </a:r>
              <a:endParaRPr lang="en-GB" sz="2400" dirty="0"/>
            </a:p>
            <a:p>
              <a:r>
                <a:rPr lang="en-GB" sz="2000" dirty="0"/>
                <a:t>These are worn inside the vagina to catch blood and can be emptied and reused.</a:t>
              </a:r>
            </a:p>
          </p:txBody>
        </p:sp>
      </p:grpSp>
      <p:sp>
        <p:nvSpPr>
          <p:cNvPr id="20" name="Footer Placeholder 1">
            <a:extLst>
              <a:ext uri="{FF2B5EF4-FFF2-40B4-BE49-F238E27FC236}">
                <a16:creationId xmlns:a16="http://schemas.microsoft.com/office/drawing/2014/main" id="{FE69B2B3-D179-445D-A7ED-E03685C76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987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  </a:t>
            </a:r>
          </a:p>
        </p:txBody>
      </p:sp>
    </p:spTree>
    <p:extLst>
      <p:ext uri="{BB962C8B-B14F-4D97-AF65-F5344CB8AC3E}">
        <p14:creationId xmlns:p14="http://schemas.microsoft.com/office/powerpoint/2010/main" val="164398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030" y="149378"/>
            <a:ext cx="11622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Read Zach’s story below:</a:t>
            </a: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814912" y="6481112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12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649C99-441B-4FF0-9B1F-4D02BE03CFA2}"/>
              </a:ext>
            </a:extLst>
          </p:cNvPr>
          <p:cNvSpPr txBox="1"/>
          <p:nvPr/>
        </p:nvSpPr>
        <p:spPr>
          <a:xfrm>
            <a:off x="7635240" y="1089182"/>
            <a:ext cx="41929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you think has happened to Zach?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down your answer, or discuss this with a parent.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D1ECFD-3018-4FA4-93BD-0738FB344CBE}"/>
              </a:ext>
            </a:extLst>
          </p:cNvPr>
          <p:cNvSpPr txBox="1"/>
          <p:nvPr/>
        </p:nvSpPr>
        <p:spPr>
          <a:xfrm>
            <a:off x="595024" y="3383280"/>
            <a:ext cx="11001952" cy="2908489"/>
          </a:xfrm>
          <a:prstGeom prst="rect">
            <a:avLst/>
          </a:prstGeom>
          <a:noFill/>
          <a:ln w="57150">
            <a:solidFill>
              <a:srgbClr val="95519E"/>
            </a:solidFill>
          </a:ln>
        </p:spPr>
        <p:txBody>
          <a:bodyPr wrap="square" rtlCol="0">
            <a:spAutoFit/>
          </a:bodyPr>
          <a:lstStyle/>
          <a:p>
            <a:endParaRPr lang="en-GB" sz="10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Zach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has had a wet dream.</a:t>
            </a:r>
          </a:p>
          <a:p>
            <a:endParaRPr lang="en-GB" sz="1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wet dream is what happens when the penis becomes erect and </a:t>
            </a:r>
            <a:r>
              <a:rPr lang="en-GB" sz="20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ejaculates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means that semen, which contains sperm cells, has been released from the penis. </a:t>
            </a:r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a normal part of puberty for males </a:t>
            </a:r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is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nothing </a:t>
            </a:r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 embarrassed about.</a:t>
            </a:r>
          </a:p>
          <a:p>
            <a:endParaRPr lang="en-GB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on this picture to watch a video explaining more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 </a:t>
            </a: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wet </a:t>
            </a:r>
            <a:r>
              <a:rPr lang="en-GB" sz="20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dreams.</a:t>
            </a:r>
          </a:p>
          <a:p>
            <a:endParaRPr lang="en-GB" sz="20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3D5F6B25-A6FD-4854-88C8-0B90481A45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056" y="4745975"/>
            <a:ext cx="2207734" cy="135826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4D005D-5951-4790-B799-57D4A6F1BF1F}"/>
              </a:ext>
            </a:extLst>
          </p:cNvPr>
          <p:cNvSpPr/>
          <p:nvPr/>
        </p:nvSpPr>
        <p:spPr>
          <a:xfrm>
            <a:off x="595024" y="720090"/>
            <a:ext cx="6675120" cy="243459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Zach woke up one morning to find that his PJ trousers were sticky and wet. He was confused and a little </a:t>
            </a:r>
            <a:r>
              <a:rPr lang="en-GB" sz="2800" dirty="0" smtClean="0">
                <a:solidFill>
                  <a:schemeClr val="tx1"/>
                </a:solidFill>
              </a:rPr>
              <a:t>embarrassed — </a:t>
            </a:r>
            <a:r>
              <a:rPr lang="en-GB" sz="2800" dirty="0">
                <a:solidFill>
                  <a:schemeClr val="tx1"/>
                </a:solidFill>
              </a:rPr>
              <a:t>for a moment he was worried he’d wet himself. </a:t>
            </a:r>
          </a:p>
        </p:txBody>
      </p:sp>
    </p:spTree>
    <p:extLst>
      <p:ext uri="{BB962C8B-B14F-4D97-AF65-F5344CB8AC3E}">
        <p14:creationId xmlns:p14="http://schemas.microsoft.com/office/powerpoint/2010/main" val="150960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EF3FCDF-0A6B-4AEF-BDB5-E11F20D0E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PSHE Association 2018   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38E291C-3693-4852-A901-6F00F3A53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FC5F20-F1CB-4ADD-90EA-E425F8BC7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185" y="783191"/>
            <a:ext cx="5239935" cy="60748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B46386-60F3-489E-9DD9-445731EA954F}"/>
              </a:ext>
            </a:extLst>
          </p:cNvPr>
          <p:cNvSpPr txBox="1"/>
          <p:nvPr/>
        </p:nvSpPr>
        <p:spPr>
          <a:xfrm>
            <a:off x="1731963" y="1536174"/>
            <a:ext cx="2075813" cy="3785652"/>
          </a:xfrm>
          <a:prstGeom prst="rect">
            <a:avLst/>
          </a:prstGeom>
          <a:solidFill>
            <a:srgbClr val="D8BADC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Word bank</a:t>
            </a:r>
            <a:br>
              <a:rPr lang="en-GB" sz="2400" b="1" dirty="0"/>
            </a:br>
            <a:endParaRPr lang="en-GB" sz="2400" b="1" dirty="0"/>
          </a:p>
          <a:p>
            <a:r>
              <a:rPr lang="en-GB" sz="2400" dirty="0"/>
              <a:t>anus</a:t>
            </a:r>
          </a:p>
          <a:p>
            <a:r>
              <a:rPr lang="en-GB" sz="2400" dirty="0"/>
              <a:t>bladder</a:t>
            </a:r>
          </a:p>
          <a:p>
            <a:r>
              <a:rPr lang="en-GB" sz="2400" dirty="0"/>
              <a:t>epididymis</a:t>
            </a:r>
          </a:p>
          <a:p>
            <a:r>
              <a:rPr lang="en-GB" sz="2400" dirty="0"/>
              <a:t>foreskin</a:t>
            </a:r>
          </a:p>
          <a:p>
            <a:r>
              <a:rPr lang="en-GB" sz="2400" dirty="0"/>
              <a:t>penis</a:t>
            </a:r>
          </a:p>
          <a:p>
            <a:r>
              <a:rPr lang="en-GB" sz="2400" dirty="0"/>
              <a:t>scrotum</a:t>
            </a:r>
          </a:p>
          <a:p>
            <a:r>
              <a:rPr lang="en-GB" sz="2400" dirty="0"/>
              <a:t>testicle</a:t>
            </a:r>
          </a:p>
          <a:p>
            <a:r>
              <a:rPr lang="en-GB" sz="2400" dirty="0"/>
              <a:t>urethra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76C20-0612-4736-A221-7C20A462C2A3}"/>
              </a:ext>
            </a:extLst>
          </p:cNvPr>
          <p:cNvSpPr/>
          <p:nvPr/>
        </p:nvSpPr>
        <p:spPr>
          <a:xfrm>
            <a:off x="6596682" y="1338230"/>
            <a:ext cx="1136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bladder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F151AF-D870-4C88-A9A6-75EB30A486B3}"/>
              </a:ext>
            </a:extLst>
          </p:cNvPr>
          <p:cNvSpPr/>
          <p:nvPr/>
        </p:nvSpPr>
        <p:spPr>
          <a:xfrm>
            <a:off x="4772519" y="1650506"/>
            <a:ext cx="1487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epididymis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845203-10AD-4A7D-9E86-65B9F5A088DF}"/>
              </a:ext>
            </a:extLst>
          </p:cNvPr>
          <p:cNvSpPr/>
          <p:nvPr/>
        </p:nvSpPr>
        <p:spPr>
          <a:xfrm>
            <a:off x="5251752" y="3244334"/>
            <a:ext cx="10084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penis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16EBFB-DA90-4865-8F8C-83D5F2CC1FBC}"/>
              </a:ext>
            </a:extLst>
          </p:cNvPr>
          <p:cNvSpPr/>
          <p:nvPr/>
        </p:nvSpPr>
        <p:spPr>
          <a:xfrm>
            <a:off x="9252252" y="4182786"/>
            <a:ext cx="757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anus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52321A5-FFED-4EEF-97D1-74F8E5CBE057}"/>
              </a:ext>
            </a:extLst>
          </p:cNvPr>
          <p:cNvSpPr/>
          <p:nvPr/>
        </p:nvSpPr>
        <p:spPr>
          <a:xfrm>
            <a:off x="8722761" y="4728259"/>
            <a:ext cx="1008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testicle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FA18B8-B724-4597-B99E-DB4B022D2317}"/>
              </a:ext>
            </a:extLst>
          </p:cNvPr>
          <p:cNvSpPr/>
          <p:nvPr/>
        </p:nvSpPr>
        <p:spPr>
          <a:xfrm>
            <a:off x="4560166" y="4103580"/>
            <a:ext cx="1159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foreskin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480DEA-F62E-4872-8B88-5906C1418384}"/>
              </a:ext>
            </a:extLst>
          </p:cNvPr>
          <p:cNvSpPr/>
          <p:nvPr/>
        </p:nvSpPr>
        <p:spPr>
          <a:xfrm>
            <a:off x="5516344" y="6022607"/>
            <a:ext cx="110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urethra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9A1E0D-6725-472B-81EE-579A6701BF12}"/>
              </a:ext>
            </a:extLst>
          </p:cNvPr>
          <p:cNvSpPr/>
          <p:nvPr/>
        </p:nvSpPr>
        <p:spPr>
          <a:xfrm>
            <a:off x="7352798" y="5837941"/>
            <a:ext cx="1146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scrotum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84D181-76F9-40FF-ACF5-DE9BD1DA5F03}"/>
              </a:ext>
            </a:extLst>
          </p:cNvPr>
          <p:cNvSpPr txBox="1"/>
          <p:nvPr/>
        </p:nvSpPr>
        <p:spPr>
          <a:xfrm>
            <a:off x="233349" y="123824"/>
            <a:ext cx="11725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Can you name any of the parts of the male body below using the word </a:t>
            </a:r>
            <a:r>
              <a:rPr lang="en-GB" sz="28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bank? </a:t>
            </a:r>
            <a:r>
              <a:rPr lang="en-GB" sz="2000" i="1" dirty="0" smtClean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picture to reveal the answers</a:t>
            </a:r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5D2BFF48-5279-4998-B30E-76F3780F0B9D}"/>
              </a:ext>
            </a:extLst>
          </p:cNvPr>
          <p:cNvSpPr txBox="1">
            <a:spLocks/>
          </p:cNvSpPr>
          <p:nvPr/>
        </p:nvSpPr>
        <p:spPr>
          <a:xfrm>
            <a:off x="0" y="6561300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© PSHE Association 2020   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29718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4E4C2CE-D99B-4953-A851-4F66402D50BE}"/>
              </a:ext>
            </a:extLst>
          </p:cNvPr>
          <p:cNvSpPr/>
          <p:nvPr/>
        </p:nvSpPr>
        <p:spPr>
          <a:xfrm>
            <a:off x="6328412" y="4289347"/>
            <a:ext cx="5438799" cy="198882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When a person grows body hair during puberty, they may choose to remove it, but this is a choice for each person to make.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EE0CB9F-2074-48F0-9C88-4F6F5F61F5B3}"/>
              </a:ext>
            </a:extLst>
          </p:cNvPr>
          <p:cNvSpPr/>
          <p:nvPr/>
        </p:nvSpPr>
        <p:spPr>
          <a:xfrm>
            <a:off x="390499" y="4289347"/>
            <a:ext cx="5438799" cy="198882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Wet dreams are a normal part of growing up but some people may not experience them.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70CC813-0819-4C31-9E5C-0F41F88381D5}"/>
              </a:ext>
            </a:extLst>
          </p:cNvPr>
          <p:cNvSpPr/>
          <p:nvPr/>
        </p:nvSpPr>
        <p:spPr>
          <a:xfrm>
            <a:off x="6328413" y="2063116"/>
            <a:ext cx="5438799" cy="198882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Sometimes periods can make a person’s tummy or back hurt. However for some people they don’t </a:t>
            </a:r>
            <a:r>
              <a:rPr lang="en-GB" sz="2800" dirty="0" smtClean="0">
                <a:solidFill>
                  <a:schemeClr val="tx1"/>
                </a:solidFill>
              </a:rPr>
              <a:t>cause </a:t>
            </a:r>
            <a:r>
              <a:rPr lang="en-GB" sz="2800" dirty="0">
                <a:solidFill>
                  <a:schemeClr val="tx1"/>
                </a:solidFill>
              </a:rPr>
              <a:t>any aches or pains.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8751EC1-DE35-4EFA-8DA4-AF67D4549346}"/>
              </a:ext>
            </a:extLst>
          </p:cNvPr>
          <p:cNvSpPr/>
          <p:nvPr/>
        </p:nvSpPr>
        <p:spPr>
          <a:xfrm>
            <a:off x="424789" y="2063116"/>
            <a:ext cx="5438799" cy="198882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If a person wants to, they can go swimming on their period. They </a:t>
            </a:r>
            <a:r>
              <a:rPr lang="en-GB" sz="2800" dirty="0" smtClean="0">
                <a:solidFill>
                  <a:schemeClr val="tx1"/>
                </a:solidFill>
              </a:rPr>
              <a:t>will need to </a:t>
            </a:r>
            <a:r>
              <a:rPr lang="en-GB" sz="2800" dirty="0">
                <a:solidFill>
                  <a:schemeClr val="tx1"/>
                </a:solidFill>
              </a:rPr>
              <a:t>use a tampon or menstrual cup to while they swim.</a:t>
            </a:r>
          </a:p>
        </p:txBody>
      </p:sp>
      <p:sp>
        <p:nvSpPr>
          <p:cNvPr id="8" name="Periods swimming Speech Bubble: Rectangle with Corners Rounded 7">
            <a:extLst>
              <a:ext uri="{FF2B5EF4-FFF2-40B4-BE49-F238E27FC236}">
                <a16:creationId xmlns:a16="http://schemas.microsoft.com/office/drawing/2014/main" id="{CEFA3824-966B-40A5-8A7E-6DFA5798AB91}"/>
              </a:ext>
            </a:extLst>
          </p:cNvPr>
          <p:cNvSpPr/>
          <p:nvPr/>
        </p:nvSpPr>
        <p:spPr>
          <a:xfrm>
            <a:off x="424789" y="2063116"/>
            <a:ext cx="5438799" cy="1988820"/>
          </a:xfrm>
          <a:prstGeom prst="wedgeRoundRectCallout">
            <a:avLst>
              <a:gd name="adj1" fmla="val -53828"/>
              <a:gd name="adj2" fmla="val 33190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Can a person go swimming on their period?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4F0B15-CE35-44AF-9CD4-53BD9B0AD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4DEA63-B162-4DB3-AF5C-DC99DA7910BA}"/>
              </a:ext>
            </a:extLst>
          </p:cNvPr>
          <p:cNvSpPr txBox="1"/>
          <p:nvPr/>
        </p:nvSpPr>
        <p:spPr>
          <a:xfrm>
            <a:off x="390501" y="40317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do you think?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0CAA8EE2-DA00-4DA1-8318-0F967B9E6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987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9D863E-E9A9-4F5D-B0BD-39B7E8205B74}"/>
              </a:ext>
            </a:extLst>
          </p:cNvPr>
          <p:cNvSpPr txBox="1"/>
          <p:nvPr/>
        </p:nvSpPr>
        <p:spPr>
          <a:xfrm>
            <a:off x="390501" y="1134903"/>
            <a:ext cx="113334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the questions below and discuss or write down what you think.</a:t>
            </a: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each statement to reveal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answers.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Period aches Speech Bubble: Rectangle with Corners Rounded 8">
            <a:extLst>
              <a:ext uri="{FF2B5EF4-FFF2-40B4-BE49-F238E27FC236}">
                <a16:creationId xmlns:a16="http://schemas.microsoft.com/office/drawing/2014/main" id="{0CA5E39F-F14B-4A48-B388-EA27124424CA}"/>
              </a:ext>
            </a:extLst>
          </p:cNvPr>
          <p:cNvSpPr/>
          <p:nvPr/>
        </p:nvSpPr>
        <p:spPr>
          <a:xfrm>
            <a:off x="6328412" y="2063116"/>
            <a:ext cx="5438799" cy="1988820"/>
          </a:xfrm>
          <a:prstGeom prst="wedgeRoundRectCallout">
            <a:avLst>
              <a:gd name="adj1" fmla="val 54823"/>
              <a:gd name="adj2" fmla="val 33190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Do periods always hurt?</a:t>
            </a:r>
          </a:p>
        </p:txBody>
      </p:sp>
      <p:sp>
        <p:nvSpPr>
          <p:cNvPr id="10" name="Wet dreams Speech Bubble: Rectangle with Corners Rounded 9">
            <a:extLst>
              <a:ext uri="{FF2B5EF4-FFF2-40B4-BE49-F238E27FC236}">
                <a16:creationId xmlns:a16="http://schemas.microsoft.com/office/drawing/2014/main" id="{F8AA2706-61E1-41FD-A672-3C61CC743F44}"/>
              </a:ext>
            </a:extLst>
          </p:cNvPr>
          <p:cNvSpPr/>
          <p:nvPr/>
        </p:nvSpPr>
        <p:spPr>
          <a:xfrm>
            <a:off x="390497" y="4295063"/>
            <a:ext cx="5438799" cy="1988820"/>
          </a:xfrm>
          <a:prstGeom prst="wedgeRoundRectCallout">
            <a:avLst>
              <a:gd name="adj1" fmla="val -53828"/>
              <a:gd name="adj2" fmla="val 33190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Do all boys have wet dreams?</a:t>
            </a:r>
          </a:p>
        </p:txBody>
      </p:sp>
      <p:sp>
        <p:nvSpPr>
          <p:cNvPr id="11" name="Erections Speech Bubble: Rectangle with Corners Rounded 10">
            <a:extLst>
              <a:ext uri="{FF2B5EF4-FFF2-40B4-BE49-F238E27FC236}">
                <a16:creationId xmlns:a16="http://schemas.microsoft.com/office/drawing/2014/main" id="{D009B598-063D-4423-98CB-1A720A80E996}"/>
              </a:ext>
            </a:extLst>
          </p:cNvPr>
          <p:cNvSpPr/>
          <p:nvPr/>
        </p:nvSpPr>
        <p:spPr>
          <a:xfrm>
            <a:off x="6334565" y="4289347"/>
            <a:ext cx="5438799" cy="1988820"/>
          </a:xfrm>
          <a:prstGeom prst="wedgeRoundRectCallout">
            <a:avLst>
              <a:gd name="adj1" fmla="val 55033"/>
              <a:gd name="adj2" fmla="val 33190"/>
              <a:gd name="adj3" fmla="val 16667"/>
            </a:avLst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Does a person who is going through puberty have to shave?</a:t>
            </a:r>
          </a:p>
        </p:txBody>
      </p:sp>
    </p:spTree>
    <p:extLst>
      <p:ext uri="{BB962C8B-B14F-4D97-AF65-F5344CB8AC3E}">
        <p14:creationId xmlns:p14="http://schemas.microsoft.com/office/powerpoint/2010/main" val="137778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693" y="223027"/>
            <a:ext cx="10714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Growing and changing.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Where are you now?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56" y="1780283"/>
            <a:ext cx="63550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Look back at your picture of a person about your age from when we began learning about puberty in this session.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you add to or change anything that you have written around the </a:t>
            </a:r>
            <a:r>
              <a:rPr lang="en-US" sz="2800" b="1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person, </a:t>
            </a:r>
            <a:r>
              <a:rPr lang="en-US" sz="28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about the changes that might happen to them as they grow up?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07" y="4093552"/>
            <a:ext cx="635184" cy="6351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EED3A8-7C9E-4431-9BBD-8CD256727A7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855" y="2020301"/>
            <a:ext cx="3516020" cy="270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7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16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60150" y="466836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Remember!</a:t>
            </a:r>
          </a:p>
        </p:txBody>
      </p:sp>
      <p:sp>
        <p:nvSpPr>
          <p:cNvPr id="3" name="Rectangle 2"/>
          <p:cNvSpPr/>
          <p:nvPr/>
        </p:nvSpPr>
        <p:spPr>
          <a:xfrm>
            <a:off x="460150" y="1236277"/>
            <a:ext cx="114585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feel worried about puberty or what you have learned during this session, talking to an adult you trust is one of the best ways to find help.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6861" y="2979195"/>
            <a:ext cx="570513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want to talk to someone other than a parent: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 can help.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16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See: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https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://www.childline.org.uk/get-support/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1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phone 0800 1111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EABD150-569E-4C15-839C-06BCF5642B99}"/>
              </a:ext>
            </a:extLst>
          </p:cNvPr>
          <p:cNvGrpSpPr/>
          <p:nvPr/>
        </p:nvGrpSpPr>
        <p:grpSpPr>
          <a:xfrm>
            <a:off x="-546868" y="2398614"/>
            <a:ext cx="7975051" cy="3347571"/>
            <a:chOff x="-569223" y="1206698"/>
            <a:chExt cx="7975051" cy="3347571"/>
          </a:xfrm>
        </p:grpSpPr>
        <p:pic>
          <p:nvPicPr>
            <p:cNvPr id="15" name="Picture 6" descr="Directory, Wood, Shield, Signposts">
              <a:extLst>
                <a:ext uri="{FF2B5EF4-FFF2-40B4-BE49-F238E27FC236}">
                  <a16:creationId xmlns:a16="http://schemas.microsoft.com/office/drawing/2014/main" id="{07886A41-4944-417E-81A7-F6776FF14F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69223" y="1206698"/>
              <a:ext cx="7975051" cy="3347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F781F16-7165-438E-9D5F-7C031A6C1F7E}"/>
                </a:ext>
              </a:extLst>
            </p:cNvPr>
            <p:cNvSpPr txBox="1"/>
            <p:nvPr/>
          </p:nvSpPr>
          <p:spPr>
            <a:xfrm>
              <a:off x="1143005" y="3121116"/>
              <a:ext cx="46871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ChildLine: </a:t>
              </a:r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hlinkClick r:id="rId5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www.childline.org.uk</a:t>
              </a:r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</a:p>
            <a:p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	      0800 1111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DF182D5-6706-48C3-93B9-8EFADA7B7CCE}"/>
                </a:ext>
              </a:extLst>
            </p:cNvPr>
            <p:cNvSpPr txBox="1"/>
            <p:nvPr/>
          </p:nvSpPr>
          <p:spPr>
            <a:xfrm>
              <a:off x="1159670" y="2237084"/>
              <a:ext cx="44299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latin typeface="Lato" panose="020B0604020202020204" charset="0"/>
                  <a:ea typeface="Lato" panose="020B0604020202020204" charset="0"/>
                  <a:cs typeface="Lato" panose="020B0604020202020204" charset="0"/>
                </a:rPr>
                <a:t>Talk to a trusted adult at home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4973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5138</TotalTime>
  <Words>1502</Words>
  <Application>Microsoft Office PowerPoint</Application>
  <PresentationFormat>Widescreen</PresentationFormat>
  <Paragraphs>235</Paragraphs>
  <Slides>16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Open Sans Light</vt:lpstr>
      <vt:lpstr>Gill Sans MT</vt:lpstr>
      <vt:lpstr>Lato</vt:lpstr>
      <vt:lpstr>Arial</vt:lpstr>
      <vt:lpstr>Wingdings</vt:lpstr>
      <vt:lpstr>League Spartan</vt:lpstr>
      <vt:lpstr>Calibri</vt:lpstr>
      <vt:lpstr>Calibri Light</vt:lpstr>
      <vt:lpstr>Open Sans Extrabold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Taylor, Nicola</cp:lastModifiedBy>
  <cp:revision>459</cp:revision>
  <dcterms:created xsi:type="dcterms:W3CDTF">2018-11-29T11:01:12Z</dcterms:created>
  <dcterms:modified xsi:type="dcterms:W3CDTF">2020-06-26T10:50:53Z</dcterms:modified>
</cp:coreProperties>
</file>