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BEEF7FB-D5F7-41C0-822F-9500CDE2C3CF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</p14:sldIdLst>
        </p14:section>
        <p14:section name="Untitled Section" id="{4CAC0A03-A315-4D5F-8E73-91495233B7C2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C1C"/>
    <a:srgbClr val="F48102"/>
    <a:srgbClr val="39D7C8"/>
    <a:srgbClr val="DB0803"/>
    <a:srgbClr val="0C1305"/>
    <a:srgbClr val="53E64C"/>
    <a:srgbClr val="E5F145"/>
    <a:srgbClr val="F49914"/>
    <a:srgbClr val="DA89E3"/>
    <a:srgbClr val="F56F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7985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106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0566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764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221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9833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401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44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77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752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868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9782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45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84691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2139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9742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0372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68A61D-C4DD-4CD9-9297-A90CB0DB86D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546254-A33B-4581-B56F-5C9B8D82D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10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Italy </a:t>
            </a:r>
            <a:endParaRPr lang="en-GB" sz="5400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8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Bologna</a:t>
            </a:r>
          </a:p>
          <a:p>
            <a:r>
              <a:rPr lang="en-GB" sz="24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by Ella and Catrin</a:t>
            </a:r>
            <a:endParaRPr lang="en-GB" sz="2400" dirty="0">
              <a:solidFill>
                <a:srgbClr val="0C1305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50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Bologna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263FFA"/>
                </a:solidFill>
                <a:latin typeface="Bradley Hand ITC" panose="03070402050302030203" pitchFamily="66" charset="0"/>
              </a:rPr>
              <a:t>Italy is home to many regions, in particular the Emilia-</a:t>
            </a:r>
            <a:r>
              <a:rPr lang="en-GB" sz="2800" dirty="0" err="1" smtClean="0">
                <a:solidFill>
                  <a:srgbClr val="263FFA"/>
                </a:solidFill>
                <a:latin typeface="Bradley Hand ITC" panose="03070402050302030203" pitchFamily="66" charset="0"/>
              </a:rPr>
              <a:t>Romanga</a:t>
            </a:r>
            <a:r>
              <a:rPr lang="en-GB" sz="2800" dirty="0" smtClean="0">
                <a:solidFill>
                  <a:srgbClr val="263FFA"/>
                </a:solidFill>
                <a:latin typeface="Bradley Hand ITC" panose="03070402050302030203" pitchFamily="66" charset="0"/>
              </a:rPr>
              <a:t> region, this is </a:t>
            </a:r>
            <a:r>
              <a:rPr lang="en-GB" sz="2800" dirty="0" smtClean="0">
                <a:solidFill>
                  <a:srgbClr val="263FFA"/>
                </a:solidFill>
                <a:latin typeface="Bradley Hand ITC" panose="03070402050302030203" pitchFamily="66" charset="0"/>
              </a:rPr>
              <a:t>where Bologna is.</a:t>
            </a:r>
          </a:p>
          <a:p>
            <a:r>
              <a:rPr lang="en-GB" sz="2800" dirty="0" smtClean="0">
                <a:solidFill>
                  <a:srgbClr val="263FFA"/>
                </a:solidFill>
                <a:latin typeface="Bradley Hand ITC" panose="03070402050302030203" pitchFamily="66" charset="0"/>
              </a:rPr>
              <a:t>Read on to find out  </a:t>
            </a:r>
            <a:r>
              <a:rPr lang="en-GB" sz="2800" dirty="0" smtClean="0">
                <a:solidFill>
                  <a:srgbClr val="263FFA"/>
                </a:solidFill>
                <a:latin typeface="Bradley Hand ITC" panose="03070402050302030203" pitchFamily="66" charset="0"/>
              </a:rPr>
              <a:t>more!</a:t>
            </a:r>
            <a:endParaRPr lang="en-GB" sz="2800" dirty="0">
              <a:solidFill>
                <a:srgbClr val="263FFA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20096" y="2491364"/>
            <a:ext cx="4676502" cy="337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6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Bradley Hand ITC" panose="03070402050302030203" pitchFamily="66" charset="0"/>
              </a:rPr>
              <a:t>What does the flag stand for?</a:t>
            </a:r>
            <a:endParaRPr lang="en-GB" sz="3600" dirty="0">
              <a:latin typeface="Bradley Hand ITC" panose="030704020503020302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810" y="3031064"/>
            <a:ext cx="3718455" cy="2438405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2" y="3031065"/>
            <a:ext cx="3718454" cy="2585964"/>
          </a:xfrm>
        </p:spPr>
        <p:txBody>
          <a:bodyPr>
            <a:normAutofit/>
          </a:bodyPr>
          <a:lstStyle/>
          <a:p>
            <a:endParaRPr lang="en-GB" sz="2400" dirty="0">
              <a:latin typeface="Bradley Hand ITC" panose="03070402050302030203" pitchFamily="66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7030A0"/>
                </a:solidFill>
                <a:latin typeface="Bradley Hand ITC" panose="03070402050302030203" pitchFamily="66" charset="0"/>
              </a:rPr>
              <a:t> </a:t>
            </a:r>
            <a:r>
              <a:rPr lang="en-GB" sz="3600" dirty="0" smtClean="0">
                <a:solidFill>
                  <a:srgbClr val="7030A0"/>
                </a:solidFill>
                <a:latin typeface="Bradley Hand ITC" panose="03070402050302030203" pitchFamily="66" charset="0"/>
              </a:rPr>
              <a:t>In the Italian flag green stands for freedom.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rgbClr val="7030A0"/>
                </a:solidFill>
                <a:latin typeface="Bradley Hand ITC" panose="03070402050302030203" pitchFamily="66" charset="0"/>
              </a:rPr>
              <a:t>White stands for faith.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rgbClr val="7030A0"/>
                </a:solidFill>
                <a:latin typeface="Bradley Hand ITC" panose="03070402050302030203" pitchFamily="66" charset="0"/>
              </a:rPr>
              <a:t>Red stands for love.</a:t>
            </a:r>
          </a:p>
          <a:p>
            <a:pPr marL="0" indent="0">
              <a:buNone/>
            </a:pPr>
            <a:endParaRPr lang="en-GB" sz="3600" dirty="0">
              <a:solidFill>
                <a:srgbClr val="7030A0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solidFill>
                  <a:srgbClr val="7030A0"/>
                </a:solidFill>
                <a:latin typeface="Bradley Hand ITC" panose="03070402050302030203" pitchFamily="66" charset="0"/>
              </a:rPr>
              <a:t> </a:t>
            </a:r>
          </a:p>
          <a:p>
            <a:pPr marL="0" indent="0">
              <a:buNone/>
            </a:pPr>
            <a:endParaRPr lang="en-GB" sz="3200" dirty="0">
              <a:solidFill>
                <a:srgbClr val="7030A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7" name="Heart 6"/>
          <p:cNvSpPr/>
          <p:nvPr/>
        </p:nvSpPr>
        <p:spPr>
          <a:xfrm>
            <a:off x="9392193" y="4062549"/>
            <a:ext cx="914400" cy="796835"/>
          </a:xfrm>
          <a:prstGeom prst="heart">
            <a:avLst/>
          </a:prstGeom>
          <a:solidFill>
            <a:srgbClr val="DB08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15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build="p"/>
      <p:bldP spid="6" grpId="0" build="p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Bradley Hand ITC" panose="03070402050302030203" pitchFamily="66" charset="0"/>
              </a:rPr>
              <a:t>Food!!!!</a:t>
            </a:r>
            <a:endParaRPr lang="en-GB" sz="4000" dirty="0">
              <a:latin typeface="Bradley Hand ITC" panose="03070402050302030203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21842" y="1214846"/>
            <a:ext cx="4254623" cy="4254623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Food is a big part of Italy. These are some of the food its famous for, they love pizza, pasta cheese, wine and ice-cream.</a:t>
            </a:r>
          </a:p>
        </p:txBody>
      </p:sp>
      <p:sp>
        <p:nvSpPr>
          <p:cNvPr id="3" name="Smiley Face 2"/>
          <p:cNvSpPr/>
          <p:nvPr/>
        </p:nvSpPr>
        <p:spPr>
          <a:xfrm>
            <a:off x="4267682" y="1214846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9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Buildings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2" y="2560320"/>
            <a:ext cx="4718304" cy="3310128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07EB94"/>
                </a:solidFill>
                <a:latin typeface="Bradley Hand ITC" panose="03070402050302030203" pitchFamily="66" charset="0"/>
              </a:rPr>
              <a:t>There are many buildings in </a:t>
            </a:r>
            <a:r>
              <a:rPr lang="en-GB" sz="3200" dirty="0" smtClean="0">
                <a:solidFill>
                  <a:srgbClr val="07EB94"/>
                </a:solidFill>
                <a:latin typeface="Bradley Hand ITC" panose="03070402050302030203" pitchFamily="66" charset="0"/>
              </a:rPr>
              <a:t>Bologna </a:t>
            </a:r>
            <a:r>
              <a:rPr lang="en-GB" sz="3200" dirty="0" smtClean="0">
                <a:solidFill>
                  <a:srgbClr val="07EB94"/>
                </a:solidFill>
                <a:latin typeface="Bradley Hand ITC" panose="03070402050302030203" pitchFamily="66" charset="0"/>
              </a:rPr>
              <a:t>, most of them have lots of history hidden behind them including this one!</a:t>
            </a:r>
            <a:endParaRPr lang="en-GB" sz="3200" dirty="0">
              <a:solidFill>
                <a:srgbClr val="07EB94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81725" y="2560320"/>
            <a:ext cx="4718050" cy="3310128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4955123" y="5229062"/>
            <a:ext cx="978408" cy="484632"/>
          </a:xfrm>
          <a:prstGeom prst="rightArrow">
            <a:avLst/>
          </a:prstGeom>
          <a:solidFill>
            <a:srgbClr val="39D7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85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England vs </a:t>
            </a:r>
            <a:r>
              <a:rPr lang="en-GB" dirty="0" smtClean="0">
                <a:latin typeface="Bradley Hand ITC" panose="03070402050302030203" pitchFamily="66" charset="0"/>
              </a:rPr>
              <a:t>Bologna!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Bradley Hand ITC" panose="03070402050302030203" pitchFamily="66" charset="0"/>
              </a:rPr>
              <a:t> </a:t>
            </a:r>
            <a:r>
              <a:rPr lang="en-GB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             England!</a:t>
            </a:r>
            <a:endParaRPr lang="en-GB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95400" y="3243262"/>
            <a:ext cx="4718304" cy="2712630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                </a:t>
            </a:r>
            <a:r>
              <a:rPr lang="en-GB" dirty="0" smtClean="0">
                <a:latin typeface="Bradley Hand ITC" panose="03070402050302030203" pitchFamily="66" charset="0"/>
              </a:rPr>
              <a:t>Bologna!</a:t>
            </a:r>
            <a:endParaRPr lang="en-GB" dirty="0"/>
          </a:p>
        </p:txBody>
      </p:sp>
      <p:pic>
        <p:nvPicPr>
          <p:cNvPr id="4" name="Content Placeholder 3" descr="Towers of Bologna • The Golden Assay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691" y="3243262"/>
            <a:ext cx="4767084" cy="2712629"/>
          </a:xfrm>
        </p:spPr>
      </p:pic>
      <p:sp>
        <p:nvSpPr>
          <p:cNvPr id="8" name="Oval Callout 7"/>
          <p:cNvSpPr/>
          <p:nvPr/>
        </p:nvSpPr>
        <p:spPr>
          <a:xfrm>
            <a:off x="1149531" y="749929"/>
            <a:ext cx="2011679" cy="143156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</a:rPr>
              <a:t>Which one do you think you’d like too visit</a:t>
            </a:r>
            <a:endParaRPr lang="en-GB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500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FUN FACTS </a:t>
            </a:r>
            <a:endParaRPr lang="en-GB" dirty="0">
              <a:latin typeface="Bradley Hand ITC" panose="03070402050302030203" pitchFamily="66" charset="0"/>
            </a:endParaRPr>
          </a:p>
        </p:txBody>
      </p:sp>
      <p:pic>
        <p:nvPicPr>
          <p:cNvPr id="10" name="Content Placeholder 9" descr="Bologna la rossa | Conocida por este sobrenombre por el colo… | Flickr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2" y="2557463"/>
            <a:ext cx="9469699" cy="3440106"/>
          </a:xfrm>
        </p:spPr>
      </p:pic>
      <p:sp>
        <p:nvSpPr>
          <p:cNvPr id="4" name="Oval Callout 3"/>
          <p:cNvSpPr/>
          <p:nvPr/>
        </p:nvSpPr>
        <p:spPr>
          <a:xfrm>
            <a:off x="1527517" y="2721113"/>
            <a:ext cx="1408614" cy="1109036"/>
          </a:xfrm>
          <a:prstGeom prst="wedgeEllipseCallout">
            <a:avLst/>
          </a:prstGeom>
          <a:solidFill>
            <a:srgbClr val="F499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loud Callout 4"/>
          <p:cNvSpPr/>
          <p:nvPr/>
        </p:nvSpPr>
        <p:spPr>
          <a:xfrm>
            <a:off x="1763840" y="3830149"/>
            <a:ext cx="2634668" cy="1938019"/>
          </a:xfrm>
          <a:prstGeom prst="cloudCallout">
            <a:avLst/>
          </a:prstGeom>
          <a:solidFill>
            <a:srgbClr val="E5F14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The population of Bologna is 400,000 people!</a:t>
            </a:r>
            <a:endParaRPr lang="en-GB" sz="2400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5638800" y="4678341"/>
            <a:ext cx="914400" cy="612648"/>
          </a:xfrm>
          <a:prstGeom prst="wedgeRoundRectCallout">
            <a:avLst/>
          </a:prstGeom>
          <a:solidFill>
            <a:srgbClr val="F56FC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ular Callout 6"/>
          <p:cNvSpPr/>
          <p:nvPr/>
        </p:nvSpPr>
        <p:spPr>
          <a:xfrm>
            <a:off x="6874429" y="3675500"/>
            <a:ext cx="2792305" cy="2005681"/>
          </a:xfrm>
          <a:prstGeom prst="wedgeRectCallout">
            <a:avLst/>
          </a:prstGeom>
          <a:solidFill>
            <a:srgbClr val="53E6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The city covers a total area of 141 square kilometres</a:t>
            </a:r>
            <a:r>
              <a:rPr lang="en-GB" sz="2400" dirty="0">
                <a:solidFill>
                  <a:schemeClr val="tx1"/>
                </a:solidFill>
                <a:latin typeface="Bradley Hand ITC" panose="03070402050302030203" pitchFamily="66" charset="0"/>
              </a:rPr>
              <a:t>!</a:t>
            </a:r>
          </a:p>
        </p:txBody>
      </p:sp>
      <p:sp>
        <p:nvSpPr>
          <p:cNvPr id="8" name="Horizontal Scroll 7"/>
          <p:cNvSpPr/>
          <p:nvPr/>
        </p:nvSpPr>
        <p:spPr>
          <a:xfrm>
            <a:off x="4432750" y="2418926"/>
            <a:ext cx="2373194" cy="1987951"/>
          </a:xfrm>
          <a:prstGeom prst="horizontalScroll">
            <a:avLst/>
          </a:prstGeom>
          <a:solidFill>
            <a:srgbClr val="DA89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Bradley Hand ITC" panose="03070402050302030203" pitchFamily="66" charset="0"/>
              </a:rPr>
              <a:t>Italy won the song contest Eurovision in 2021!</a:t>
            </a:r>
            <a:endParaRPr lang="en-GB" sz="2400" dirty="0">
              <a:latin typeface="Bradley Hand ITC" panose="03070402050302030203" pitchFamily="66" charset="0"/>
            </a:endParaRPr>
          </a:p>
        </p:txBody>
      </p:sp>
      <p:sp>
        <p:nvSpPr>
          <p:cNvPr id="9" name="Vertical Scroll 8"/>
          <p:cNvSpPr/>
          <p:nvPr/>
        </p:nvSpPr>
        <p:spPr>
          <a:xfrm>
            <a:off x="9731829" y="3239589"/>
            <a:ext cx="1033272" cy="1143000"/>
          </a:xfrm>
          <a:prstGeom prst="verticalScroll">
            <a:avLst/>
          </a:prstGeom>
          <a:solidFill>
            <a:srgbClr val="73D0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0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Revision!!!!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What city have we been learning about?</a:t>
            </a:r>
          </a:p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Name 3 foods Italy is famous for</a:t>
            </a:r>
          </a:p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What </a:t>
            </a:r>
            <a:r>
              <a:rPr lang="en-GB" dirty="0" err="1" smtClean="0">
                <a:latin typeface="Bradley Hand ITC" panose="03070402050302030203" pitchFamily="66" charset="0"/>
              </a:rPr>
              <a:t>reigon</a:t>
            </a:r>
            <a:r>
              <a:rPr lang="en-GB" dirty="0" smtClean="0">
                <a:latin typeface="Bradley Hand ITC" panose="03070402050302030203" pitchFamily="66" charset="0"/>
              </a:rPr>
              <a:t> is Bologna in?</a:t>
            </a:r>
          </a:p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What does the green represent on the flag?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GB" dirty="0" smtClean="0">
                <a:latin typeface="Bradley Hand ITC" panose="03070402050302030203" pitchFamily="66" charset="0"/>
              </a:rPr>
              <a:t>Bologna</a:t>
            </a:r>
          </a:p>
          <a:p>
            <a:pPr marL="0" indent="0">
              <a:buNone/>
            </a:pPr>
            <a:endParaRPr lang="en-GB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- Ice-cream, pizza, pasta, cheese</a:t>
            </a:r>
          </a:p>
          <a:p>
            <a:pPr>
              <a:buFontTx/>
              <a:buChar char="-"/>
            </a:pPr>
            <a:r>
              <a:rPr lang="en-GB" dirty="0" smtClean="0">
                <a:latin typeface="Bradley Hand ITC" panose="03070402050302030203" pitchFamily="66" charset="0"/>
              </a:rPr>
              <a:t>Emilia – </a:t>
            </a:r>
            <a:r>
              <a:rPr lang="en-GB" dirty="0" err="1" smtClean="0">
                <a:latin typeface="Bradley Hand ITC" panose="03070402050302030203" pitchFamily="66" charset="0"/>
              </a:rPr>
              <a:t>Romanga</a:t>
            </a:r>
            <a:endParaRPr lang="en-GB" dirty="0" smtClean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- freedom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9562011" y="4702629"/>
            <a:ext cx="914400" cy="914400"/>
          </a:xfrm>
          <a:prstGeom prst="smileyFace">
            <a:avLst/>
          </a:prstGeom>
          <a:solidFill>
            <a:srgbClr val="ECFC1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39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149</TotalTime>
  <Words>209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Bradley Hand ITC</vt:lpstr>
      <vt:lpstr>Garamond</vt:lpstr>
      <vt:lpstr>Organic</vt:lpstr>
      <vt:lpstr>Italy </vt:lpstr>
      <vt:lpstr>Bologna</vt:lpstr>
      <vt:lpstr>What does the flag stand for?</vt:lpstr>
      <vt:lpstr>Food!!!!</vt:lpstr>
      <vt:lpstr>Buildings</vt:lpstr>
      <vt:lpstr>England vs Bologna!</vt:lpstr>
      <vt:lpstr>FUN FACTS </vt:lpstr>
      <vt:lpstr>Revision!!!!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</dc:title>
  <dc:creator>Catrin Pollard</dc:creator>
  <cp:lastModifiedBy>Catrin Pollard</cp:lastModifiedBy>
  <cp:revision>22</cp:revision>
  <dcterms:created xsi:type="dcterms:W3CDTF">2022-05-18T10:51:43Z</dcterms:created>
  <dcterms:modified xsi:type="dcterms:W3CDTF">2022-05-25T11:49:22Z</dcterms:modified>
</cp:coreProperties>
</file>