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6"/>
  </p:notesMasterIdLst>
  <p:handoutMasterIdLst>
    <p:handoutMasterId r:id="rId27"/>
  </p:handoutMasterIdLst>
  <p:sldIdLst>
    <p:sldId id="258" r:id="rId2"/>
    <p:sldId id="304" r:id="rId3"/>
    <p:sldId id="292" r:id="rId4"/>
    <p:sldId id="293" r:id="rId5"/>
    <p:sldId id="294" r:id="rId6"/>
    <p:sldId id="295" r:id="rId7"/>
    <p:sldId id="297" r:id="rId8"/>
    <p:sldId id="281" r:id="rId9"/>
    <p:sldId id="285" r:id="rId10"/>
    <p:sldId id="276" r:id="rId11"/>
    <p:sldId id="296" r:id="rId12"/>
    <p:sldId id="270" r:id="rId13"/>
    <p:sldId id="271" r:id="rId14"/>
    <p:sldId id="278" r:id="rId15"/>
    <p:sldId id="279" r:id="rId16"/>
    <p:sldId id="272" r:id="rId17"/>
    <p:sldId id="274" r:id="rId18"/>
    <p:sldId id="298" r:id="rId19"/>
    <p:sldId id="299" r:id="rId20"/>
    <p:sldId id="277" r:id="rId21"/>
    <p:sldId id="301" r:id="rId22"/>
    <p:sldId id="300" r:id="rId23"/>
    <p:sldId id="303" r:id="rId24"/>
    <p:sldId id="302" r:id="rId25"/>
  </p:sldIdLst>
  <p:sldSz cx="9144000" cy="6858000" type="screen4x3"/>
  <p:notesSz cx="6858000" cy="9144000"/>
  <p:embeddedFontLst>
    <p:embeddedFont>
      <p:font typeface="BPreplay" panose="02000503000000020004" charset="0"/>
      <p:regular r:id="rId28"/>
      <p:bold r:id="rId29"/>
      <p:italic r:id="rId30"/>
      <p:boldItalic r:id="rId31"/>
    </p:embeddedFont>
    <p:embeddedFont>
      <p:font typeface="Calibri" panose="020F0502020204030204" pitchFamily="34" charset="0"/>
      <p:regular r:id="rId32"/>
      <p:bold r:id="rId33"/>
      <p:italic r:id="rId34"/>
      <p:boldItalic r:id="rId35"/>
    </p:embeddedFont>
    <p:embeddedFont>
      <p:font typeface="Sassoon Infant Md" panose="02000603050000020003" charset="0"/>
      <p:regular r:id="rId36"/>
    </p:embeddedFont>
    <p:embeddedFont>
      <p:font typeface="Sassoon Infant Rg" panose="02000503030000020003" charset="0"/>
      <p:regular r:id="rId37"/>
      <p:bold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C1EB"/>
    <a:srgbClr val="ACDDFC"/>
    <a:srgbClr val="21A6F9"/>
    <a:srgbClr val="1C1C1C"/>
    <a:srgbClr val="2898A8"/>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53" autoAdjust="0"/>
    <p:restoredTop sz="94660"/>
  </p:normalViewPr>
  <p:slideViewPr>
    <p:cSldViewPr snapToGrid="0" showGuides="1">
      <p:cViewPr varScale="1">
        <p:scale>
          <a:sx n="86" d="100"/>
          <a:sy n="86" d="100"/>
        </p:scale>
        <p:origin x="1248" y="5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7.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font" Target="fonts/font8.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13/09/2026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13/09/2026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2" name="Group 1"/>
          <p:cNvGrpSpPr/>
          <p:nvPr userDrawn="1"/>
        </p:nvGrpSpPr>
        <p:grpSpPr>
          <a:xfrm>
            <a:off x="4002736" y="1721798"/>
            <a:ext cx="4189074" cy="4163173"/>
            <a:chOff x="4002736" y="1701428"/>
            <a:chExt cx="4189074" cy="4163173"/>
          </a:xfrm>
        </p:grpSpPr>
        <p:sp>
          <p:nvSpPr>
            <p:cNvPr id="9" name="Oval 8"/>
            <p:cNvSpPr/>
            <p:nvPr userDrawn="1"/>
          </p:nvSpPr>
          <p:spPr bwMode="auto">
            <a:xfrm>
              <a:off x="4002736" y="173551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1" name="Oval 10"/>
            <p:cNvSpPr/>
            <p:nvPr userDrawn="1"/>
          </p:nvSpPr>
          <p:spPr bwMode="auto">
            <a:xfrm>
              <a:off x="6193147" y="1701428"/>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2" name="Oval 11"/>
            <p:cNvSpPr/>
            <p:nvPr userDrawn="1"/>
          </p:nvSpPr>
          <p:spPr bwMode="auto">
            <a:xfrm>
              <a:off x="6193147" y="3860054"/>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3" name="Oval 12"/>
            <p:cNvSpPr/>
            <p:nvPr userDrawn="1"/>
          </p:nvSpPr>
          <p:spPr bwMode="auto">
            <a:xfrm>
              <a:off x="4002736" y="386593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grpSp>
      <p:sp>
        <p:nvSpPr>
          <p:cNvPr id="14" name="Content Placeholder 2"/>
          <p:cNvSpPr>
            <a:spLocks noGrp="1"/>
          </p:cNvSpPr>
          <p:nvPr userDrawn="1">
            <p:ph idx="1" hasCustomPrompt="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or illustrations here.</a:t>
            </a:r>
          </a:p>
        </p:txBody>
      </p:sp>
    </p:spTree>
    <p:extLst>
      <p:ext uri="{BB962C8B-B14F-4D97-AF65-F5344CB8AC3E}">
        <p14:creationId xmlns:p14="http://schemas.microsoft.com/office/powerpoint/2010/main" val="268757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806184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3898567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497622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1613484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8" y="1503759"/>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481263"/>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 text or illustrations</a:t>
            </a:r>
            <a:r>
              <a:rPr lang="en-GB" baseline="0" dirty="0">
                <a:solidFill>
                  <a:schemeClr val="tx1"/>
                </a:solidFill>
              </a:rPr>
              <a:t> here.</a:t>
            </a:r>
            <a:endParaRPr lang="en-GB" dirty="0">
              <a:solidFill>
                <a:schemeClr val="tx1"/>
              </a:solidFill>
            </a:endParaRPr>
          </a:p>
        </p:txBody>
      </p:sp>
      <p:sp>
        <p:nvSpPr>
          <p:cNvPr id="9" name="Content Placeholder 2"/>
          <p:cNvSpPr>
            <a:spLocks noGrp="1"/>
          </p:cNvSpPr>
          <p:nvPr>
            <p:ph idx="10" hasCustomPrompt="1"/>
          </p:nvPr>
        </p:nvSpPr>
        <p:spPr>
          <a:xfrm>
            <a:off x="461962" y="5099446"/>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2403606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5" name="Content Placeholder 2"/>
          <p:cNvSpPr>
            <a:spLocks noGrp="1"/>
          </p:cNvSpPr>
          <p:nvPr>
            <p:ph idx="1" hasCustomPrompt="1"/>
          </p:nvPr>
        </p:nvSpPr>
        <p:spPr>
          <a:xfrm>
            <a:off x="457198" y="1500011"/>
            <a:ext cx="8220075" cy="967318"/>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4111493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9" y="1513946"/>
            <a:ext cx="3295652" cy="4882092"/>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Tree>
    <p:extLst>
      <p:ext uri="{BB962C8B-B14F-4D97-AF65-F5344CB8AC3E}">
        <p14:creationId xmlns:p14="http://schemas.microsoft.com/office/powerpoint/2010/main" val="2856887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628650" y="6356350"/>
            <a:ext cx="2057400" cy="365125"/>
          </a:xfrm>
          <a:prstGeom prst="rect">
            <a:avLst/>
          </a:prstGeom>
        </p:spPr>
        <p:txBody>
          <a:bodyPr/>
          <a:lstStyle>
            <a:lvl1pPr>
              <a:defRPr/>
            </a:lvl1pPr>
          </a:lstStyle>
          <a:p>
            <a:pPr>
              <a:defRPr/>
            </a:pPr>
            <a:fld id="{94B3148B-524E-4287-99F2-A63D5B899BB4}" type="datetimeFigureOut">
              <a:rPr lang="en-GB"/>
              <a:pPr>
                <a:defRPr/>
              </a:pPr>
              <a:t>13/09/2026</a:t>
            </a:fld>
            <a:endParaRPr lang="en-GB"/>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457950" y="6356350"/>
            <a:ext cx="2057400" cy="365125"/>
          </a:xfrm>
          <a:prstGeom prst="rect">
            <a:avLst/>
          </a:prstGeom>
        </p:spPr>
        <p:txBody>
          <a:bodyPr/>
          <a:lstStyle>
            <a:lvl1pPr>
              <a:defRPr/>
            </a:lvl1pPr>
          </a:lstStyle>
          <a:p>
            <a:pPr>
              <a:defRPr/>
            </a:pPr>
            <a:fld id="{4B4540DC-E7D7-4117-B274-EB57E7A7B7B1}" type="slidenum">
              <a:rPr lang="en-GB"/>
              <a:pPr>
                <a:defRPr/>
              </a:pPr>
              <a:t>‹#›</a:t>
            </a:fld>
            <a:endParaRPr lang="en-GB"/>
          </a:p>
        </p:txBody>
      </p:sp>
    </p:spTree>
    <p:extLst>
      <p:ext uri="{BB962C8B-B14F-4D97-AF65-F5344CB8AC3E}">
        <p14:creationId xmlns:p14="http://schemas.microsoft.com/office/powerpoint/2010/main" val="2859363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67" r:id="rId5"/>
    <p:sldLayoutId id="2147483668" r:id="rId6"/>
    <p:sldLayoutId id="2147483669" r:id="rId7"/>
    <p:sldLayoutId id="2147483670" r:id="rId8"/>
    <p:sldLayoutId id="2147483673" r:id="rId9"/>
    <p:sldLayoutId id="2147483674" r:id="rId10"/>
    <p:sldLayoutId id="2147483663" r:id="rId11"/>
    <p:sldLayoutId id="2147483666" r:id="rId12"/>
    <p:sldLayoutId id="2147483675" r:id="rId13"/>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 Id="rId5" Type="http://schemas.openxmlformats.org/officeDocument/2006/relationships/image" Target="../media/image7.jpeg"/><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4338" y="3545503"/>
            <a:ext cx="8315325" cy="1277938"/>
          </a:xfrm>
          <a:prstGeom prst="rect">
            <a:avLst/>
          </a:prstGeom>
          <a:solidFill>
            <a:srgbClr val="FF0000"/>
          </a:solidFill>
          <a:ln w="381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ctr">
              <a:defRPr/>
            </a:pPr>
            <a:r>
              <a:rPr lang="en-GB" sz="5000" b="1" dirty="0">
                <a:solidFill>
                  <a:schemeClr val="bg1"/>
                </a:solidFill>
                <a:latin typeface="BPreplay" panose="02000503000000020004" pitchFamily="50" charset="0"/>
              </a:rPr>
              <a:t>Welcome Meeting</a:t>
            </a:r>
            <a:endParaRPr lang="en-GB" dirty="0"/>
          </a:p>
        </p:txBody>
      </p:sp>
      <p:sp>
        <p:nvSpPr>
          <p:cNvPr id="7" name="Rectangle 2"/>
          <p:cNvSpPr>
            <a:spLocks noChangeArrowheads="1"/>
          </p:cNvSpPr>
          <p:nvPr/>
        </p:nvSpPr>
        <p:spPr bwMode="auto">
          <a:xfrm>
            <a:off x="2998653" y="2472330"/>
            <a:ext cx="314669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400" dirty="0">
                <a:solidFill>
                  <a:schemeClr val="bg1"/>
                </a:solidFill>
                <a:latin typeface="BPreplay" panose="02000503000000020004" pitchFamily="50" charset="0"/>
              </a:rPr>
              <a:t>Year One</a:t>
            </a:r>
          </a:p>
        </p:txBody>
      </p:sp>
      <p:pic>
        <p:nvPicPr>
          <p:cNvPr id="8"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3477621" y="279434"/>
            <a:ext cx="2188756" cy="21278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291076" y="1174749"/>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spcAft>
                <a:spcPts val="1400"/>
              </a:spcAft>
              <a:defRPr sz="2100">
                <a:solidFill>
                  <a:srgbClr val="2D2D2D"/>
                </a:solidFill>
              </a:defRPr>
            </a:pPr>
            <a:r>
              <a:rPr lang="en-GB" dirty="0"/>
              <a:t>• Spelling – words will be sent home each Tuesday </a:t>
            </a:r>
          </a:p>
          <a:p>
            <a:pPr>
              <a:spcAft>
                <a:spcPts val="1400"/>
              </a:spcAft>
              <a:defRPr sz="2100">
                <a:solidFill>
                  <a:srgbClr val="2D2D2D"/>
                </a:solidFill>
              </a:defRPr>
            </a:pPr>
            <a:r>
              <a:rPr lang="en-GB" dirty="0"/>
              <a:t>   Please help your child practise these.</a:t>
            </a:r>
          </a:p>
          <a:p>
            <a:pPr>
              <a:spcAft>
                <a:spcPts val="1400"/>
              </a:spcAft>
              <a:defRPr sz="2100">
                <a:solidFill>
                  <a:srgbClr val="2D2D2D"/>
                </a:solidFill>
              </a:defRPr>
            </a:pPr>
            <a:r>
              <a:rPr lang="en-GB" dirty="0"/>
              <a:t>• Phonics – an activity will be sent home each Friday. The activity will focus on the week’s learning.</a:t>
            </a:r>
          </a:p>
          <a:p>
            <a:pPr>
              <a:spcAft>
                <a:spcPts val="1400"/>
              </a:spcAft>
              <a:defRPr sz="2100">
                <a:solidFill>
                  <a:srgbClr val="2D2D2D"/>
                </a:solidFill>
              </a:defRPr>
            </a:pPr>
            <a:r>
              <a:rPr lang="en-GB" dirty="0"/>
              <a:t>• P.E – PE days are Wednesday and Thursday</a:t>
            </a:r>
          </a:p>
          <a:p>
            <a:pPr>
              <a:spcAft>
                <a:spcPts val="1400"/>
              </a:spcAft>
              <a:defRPr sz="2100">
                <a:solidFill>
                  <a:srgbClr val="2D2D2D"/>
                </a:solidFill>
              </a:defRPr>
            </a:pPr>
            <a:r>
              <a:rPr lang="en-GB" dirty="0"/>
              <a:t>• Reading – your child will read their home reading book at least once a        week in school.  Please read each day at home to help your child’s confidence, fluency and understanding. Please send their reading book into school each day.</a:t>
            </a:r>
          </a:p>
          <a:p>
            <a:pPr marL="342900" indent="-342900">
              <a:spcAft>
                <a:spcPts val="1400"/>
              </a:spcAft>
              <a:buFont typeface="Arial" panose="020B0604020202020204" pitchFamily="34" charset="0"/>
              <a:buChar char="•"/>
              <a:defRPr sz="2100">
                <a:solidFill>
                  <a:srgbClr val="2D2D2D"/>
                </a:solidFill>
              </a:defRPr>
            </a:pPr>
            <a:r>
              <a:rPr lang="en-GB" dirty="0"/>
              <a:t>Outdoor Learning - This will take place over two half terms this year.  </a:t>
            </a:r>
          </a:p>
          <a:p>
            <a:pPr marL="342900" indent="-342900">
              <a:spcAft>
                <a:spcPts val="1400"/>
              </a:spcAft>
              <a:buFont typeface="Arial" panose="020B0604020202020204" pitchFamily="34" charset="0"/>
              <a:buChar char="•"/>
              <a:defRPr sz="2100">
                <a:solidFill>
                  <a:srgbClr val="2D2D2D"/>
                </a:solidFill>
              </a:defRPr>
            </a:pPr>
            <a:r>
              <a:rPr lang="en-GB" dirty="0"/>
              <a:t> Library – we will visit the library each Monday.  Enjoy sharing</a:t>
            </a:r>
          </a:p>
          <a:p>
            <a:pPr>
              <a:spcAft>
                <a:spcPts val="1400"/>
              </a:spcAft>
              <a:defRPr sz="2100">
                <a:solidFill>
                  <a:srgbClr val="2D2D2D"/>
                </a:solidFill>
              </a:defRPr>
            </a:pPr>
            <a:r>
              <a:rPr lang="en-GB" dirty="0"/>
              <a:t>     the book  </a:t>
            </a:r>
            <a:r>
              <a:rPr lang="en-GB"/>
              <a:t>and please return </a:t>
            </a:r>
            <a:r>
              <a:rPr lang="en-GB" dirty="0"/>
              <a:t>the following Monday. </a:t>
            </a:r>
          </a:p>
          <a:p>
            <a:pPr marL="342900" indent="-342900">
              <a:spcAft>
                <a:spcPts val="1400"/>
              </a:spcAft>
              <a:buFont typeface="Arial" panose="020B0604020202020204" pitchFamily="34" charset="0"/>
              <a:buChar char="•"/>
              <a:defRPr sz="2100">
                <a:solidFill>
                  <a:srgbClr val="2D2D2D"/>
                </a:solidFill>
              </a:defRPr>
            </a:pPr>
            <a:endParaRPr lang="en-GB" dirty="0"/>
          </a:p>
        </p:txBody>
      </p:sp>
      <p:sp>
        <p:nvSpPr>
          <p:cNvPr id="14" name="Rectangle 3"/>
          <p:cNvSpPr>
            <a:spLocks noChangeArrowheads="1"/>
          </p:cNvSpPr>
          <p:nvPr/>
        </p:nvSpPr>
        <p:spPr bwMode="auto">
          <a:xfrm>
            <a:off x="407988" y="401638"/>
            <a:ext cx="4141968"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 Year 1 – Elm Class</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467310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291076" y="1174749"/>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spcAft>
                <a:spcPts val="1400"/>
              </a:spcAft>
              <a:defRPr sz="2100">
                <a:solidFill>
                  <a:srgbClr val="2D2D2D"/>
                </a:solidFill>
              </a:defRPr>
            </a:pPr>
            <a:r>
              <a:rPr lang="en-GB" dirty="0"/>
              <a:t>• Year 1 builds on the learning and independence developed in Reception.</a:t>
            </a:r>
          </a:p>
          <a:p>
            <a:pPr>
              <a:spcAft>
                <a:spcPts val="1400"/>
              </a:spcAft>
              <a:defRPr sz="2100">
                <a:solidFill>
                  <a:srgbClr val="2D2D2D"/>
                </a:solidFill>
              </a:defRPr>
            </a:pPr>
            <a:r>
              <a:rPr lang="en-GB" dirty="0"/>
              <a:t>• Children are encouraged to become confident, independent learners.</a:t>
            </a:r>
          </a:p>
          <a:p>
            <a:pPr>
              <a:spcAft>
                <a:spcPts val="1400"/>
              </a:spcAft>
              <a:defRPr sz="2100">
                <a:solidFill>
                  <a:srgbClr val="2D2D2D"/>
                </a:solidFill>
              </a:defRPr>
            </a:pPr>
            <a:r>
              <a:rPr lang="en-GB" dirty="0"/>
              <a:t>• There is a strong focus on reading, phonics, writing, number and problem-solving.</a:t>
            </a:r>
          </a:p>
          <a:p>
            <a:pPr>
              <a:spcAft>
                <a:spcPts val="1400"/>
              </a:spcAft>
              <a:defRPr sz="2100">
                <a:solidFill>
                  <a:srgbClr val="2D2D2D"/>
                </a:solidFill>
              </a:defRPr>
            </a:pPr>
            <a:r>
              <a:rPr lang="en-GB" dirty="0"/>
              <a:t>• Learning is still practical, active and creative.</a:t>
            </a:r>
          </a:p>
          <a:p>
            <a:pPr marL="342900" indent="-342900">
              <a:spcAft>
                <a:spcPts val="1400"/>
              </a:spcAft>
              <a:buFont typeface="Arial" panose="020B0604020202020204" pitchFamily="34" charset="0"/>
              <a:buChar char="•"/>
              <a:defRPr sz="2100">
                <a:solidFill>
                  <a:srgbClr val="2D2D2D"/>
                </a:solidFill>
              </a:defRPr>
            </a:pPr>
            <a:r>
              <a:rPr lang="en-GB" dirty="0"/>
              <a:t>In Year 1, children begin to experience a wider range of subjects as part of the National Curriculum, including </a:t>
            </a:r>
            <a:r>
              <a:rPr lang="en-GB" b="1" dirty="0"/>
              <a:t>History, Geography, Religious Education, Art, Design and Technology (DT), Computing and Learning for Life</a:t>
            </a:r>
            <a:r>
              <a:rPr lang="en-GB" dirty="0"/>
              <a:t>, providing more opportunities to develop specific knowledge and skills across different areas of learning. This is a progression from the </a:t>
            </a:r>
            <a:r>
              <a:rPr lang="en-GB" b="1" dirty="0"/>
              <a:t>EYFS</a:t>
            </a:r>
            <a:r>
              <a:rPr lang="en-GB" dirty="0"/>
              <a:t>, where learning is organised mainly through the seven areas of learning and development.</a:t>
            </a:r>
          </a:p>
          <a:p>
            <a:pPr marL="342900" indent="-342900">
              <a:spcAft>
                <a:spcPts val="1400"/>
              </a:spcAft>
              <a:buFont typeface="Arial" panose="020B0604020202020204" pitchFamily="34" charset="0"/>
              <a:buChar char="•"/>
              <a:defRPr sz="2100">
                <a:solidFill>
                  <a:srgbClr val="2D2D2D"/>
                </a:solidFill>
              </a:defRPr>
            </a:pPr>
            <a:endParaRPr lang="en-GB" dirty="0"/>
          </a:p>
        </p:txBody>
      </p:sp>
      <p:sp>
        <p:nvSpPr>
          <p:cNvPr id="14" name="Rectangle 3"/>
          <p:cNvSpPr>
            <a:spLocks noChangeArrowheads="1"/>
          </p:cNvSpPr>
          <p:nvPr/>
        </p:nvSpPr>
        <p:spPr bwMode="auto">
          <a:xfrm>
            <a:off x="407988" y="401638"/>
            <a:ext cx="5260864"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What changes in Year 1?</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33137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291076" y="1174749"/>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spcAft>
                <a:spcPts val="1400"/>
              </a:spcAft>
              <a:defRPr sz="2100">
                <a:solidFill>
                  <a:srgbClr val="2D2D2D"/>
                </a:solidFill>
              </a:defRPr>
            </a:pPr>
            <a:r>
              <a:rPr lang="en-GB" dirty="0"/>
              <a:t>• Write sentences that can be read by others.</a:t>
            </a:r>
          </a:p>
          <a:p>
            <a:pPr>
              <a:spcAft>
                <a:spcPts val="1400"/>
              </a:spcAft>
              <a:defRPr sz="2100">
                <a:solidFill>
                  <a:srgbClr val="2D2D2D"/>
                </a:solidFill>
              </a:defRPr>
            </a:pPr>
            <a:r>
              <a:rPr lang="en-GB" dirty="0"/>
              <a:t>• Use capital letters, full stops and spaces between words accurately.</a:t>
            </a:r>
          </a:p>
          <a:p>
            <a:pPr>
              <a:spcAft>
                <a:spcPts val="1400"/>
              </a:spcAft>
              <a:defRPr sz="2100">
                <a:solidFill>
                  <a:srgbClr val="2D2D2D"/>
                </a:solidFill>
              </a:defRPr>
            </a:pPr>
            <a:r>
              <a:rPr lang="en-GB" dirty="0"/>
              <a:t>• Use phonics knowledge to spell words and learn common exception words.</a:t>
            </a:r>
          </a:p>
          <a:p>
            <a:pPr>
              <a:spcAft>
                <a:spcPts val="1400"/>
              </a:spcAft>
              <a:defRPr sz="2100">
                <a:solidFill>
                  <a:srgbClr val="2D2D2D"/>
                </a:solidFill>
              </a:defRPr>
            </a:pPr>
            <a:r>
              <a:rPr lang="en-GB" dirty="0"/>
              <a:t>• Write for different purposes: stories, recounts, descriptions, labels, instructions and simple information texts.</a:t>
            </a:r>
          </a:p>
          <a:p>
            <a:pPr>
              <a:spcAft>
                <a:spcPts val="1400"/>
              </a:spcAft>
              <a:defRPr sz="2100">
                <a:solidFill>
                  <a:srgbClr val="2D2D2D"/>
                </a:solidFill>
              </a:defRPr>
            </a:pPr>
            <a:r>
              <a:rPr lang="en-GB" dirty="0"/>
              <a:t>• Use orally rehearse ideas before writing.</a:t>
            </a:r>
          </a:p>
          <a:p>
            <a:pPr>
              <a:spcAft>
                <a:spcPts val="1400"/>
              </a:spcAft>
              <a:defRPr sz="2100">
                <a:solidFill>
                  <a:srgbClr val="2D2D2D"/>
                </a:solidFill>
              </a:defRPr>
            </a:pPr>
            <a:r>
              <a:rPr lang="en-GB" dirty="0"/>
              <a:t>• Begin to improve writing by rereading, checking and making simple corrections.</a:t>
            </a:r>
          </a:p>
        </p:txBody>
      </p:sp>
      <p:sp>
        <p:nvSpPr>
          <p:cNvPr id="14" name="Rectangle 3"/>
          <p:cNvSpPr>
            <a:spLocks noChangeArrowheads="1"/>
          </p:cNvSpPr>
          <p:nvPr/>
        </p:nvSpPr>
        <p:spPr bwMode="auto">
          <a:xfrm>
            <a:off x="407988" y="401638"/>
            <a:ext cx="1745991"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Writing</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11102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291076" y="1174749"/>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342900">
              <a:spcAft>
                <a:spcPts val="1400"/>
              </a:spcAft>
              <a:buFont typeface="Arial" panose="020B0604020202020204" pitchFamily="34" charset="0"/>
              <a:buChar char="•"/>
              <a:defRPr sz="2100">
                <a:solidFill>
                  <a:srgbClr val="2D2D2D"/>
                </a:solidFill>
              </a:defRPr>
            </a:pPr>
            <a:r>
              <a:rPr lang="en-GB" dirty="0"/>
              <a:t>Develop clear, correctly formed pre-cursive letters and increasingly consistent letter size using a tripod grip. </a:t>
            </a:r>
          </a:p>
          <a:p>
            <a:pPr>
              <a:spcAft>
                <a:spcPts val="1400"/>
              </a:spcAft>
              <a:defRPr sz="2100">
                <a:solidFill>
                  <a:srgbClr val="2D2D2D"/>
                </a:solidFill>
              </a:defRPr>
            </a:pPr>
            <a:r>
              <a:rPr lang="en-GB" dirty="0"/>
              <a:t>• Write with increasing fluency and stamina.</a:t>
            </a:r>
          </a:p>
          <a:p>
            <a:pPr>
              <a:spcAft>
                <a:spcPts val="1400"/>
              </a:spcAft>
              <a:defRPr sz="2100">
                <a:solidFill>
                  <a:srgbClr val="2D2D2D"/>
                </a:solidFill>
              </a:defRPr>
            </a:pPr>
            <a:r>
              <a:rPr lang="en-GB" dirty="0"/>
              <a:t>• Apply phonics when spelling unfamiliar words.</a:t>
            </a:r>
          </a:p>
          <a:p>
            <a:pPr marL="342900" indent="-342900">
              <a:spcAft>
                <a:spcPts val="1400"/>
              </a:spcAft>
              <a:buFont typeface="Arial" panose="020B0604020202020204" pitchFamily="34" charset="0"/>
              <a:buChar char="•"/>
              <a:defRPr sz="2100">
                <a:solidFill>
                  <a:srgbClr val="2D2D2D"/>
                </a:solidFill>
              </a:defRPr>
            </a:pPr>
            <a:r>
              <a:rPr lang="en-GB" dirty="0"/>
              <a:t>Spell Year 1 statutory word list.</a:t>
            </a:r>
          </a:p>
          <a:p>
            <a:pPr marL="342900" indent="-342900">
              <a:spcAft>
                <a:spcPts val="1400"/>
              </a:spcAft>
              <a:buFont typeface="Arial" panose="020B0604020202020204" pitchFamily="34" charset="0"/>
              <a:buChar char="•"/>
              <a:defRPr sz="2100">
                <a:solidFill>
                  <a:srgbClr val="2D2D2D"/>
                </a:solidFill>
              </a:defRPr>
            </a:pPr>
            <a:r>
              <a:rPr lang="en-GB" dirty="0"/>
              <a:t>Words connected to our phonics lessons will be sent home weekly.  Please help your child to practise these.</a:t>
            </a:r>
          </a:p>
          <a:p>
            <a:pPr>
              <a:spcAft>
                <a:spcPts val="1400"/>
              </a:spcAft>
              <a:defRPr sz="2100">
                <a:solidFill>
                  <a:srgbClr val="2D2D2D"/>
                </a:solidFill>
              </a:defRPr>
            </a:pPr>
            <a:endParaRPr lang="en-GB" dirty="0"/>
          </a:p>
        </p:txBody>
      </p:sp>
      <p:sp>
        <p:nvSpPr>
          <p:cNvPr id="14" name="Rectangle 3"/>
          <p:cNvSpPr>
            <a:spLocks noChangeArrowheads="1"/>
          </p:cNvSpPr>
          <p:nvPr/>
        </p:nvSpPr>
        <p:spPr bwMode="auto">
          <a:xfrm>
            <a:off x="407988" y="401638"/>
            <a:ext cx="5452134"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Handwriting and Spelling</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28691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291076" y="1174748"/>
            <a:ext cx="8429625" cy="5554525"/>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spcAft>
                <a:spcPts val="1400"/>
              </a:spcAft>
              <a:defRPr sz="2100">
                <a:solidFill>
                  <a:srgbClr val="2D2D2D"/>
                </a:solidFill>
              </a:defRPr>
            </a:pPr>
            <a:r>
              <a:rPr lang="en-GB" dirty="0"/>
              <a:t>• Count to and across 100, forwards and backwards, beginning from different numbers.</a:t>
            </a:r>
          </a:p>
          <a:p>
            <a:pPr>
              <a:spcAft>
                <a:spcPts val="1400"/>
              </a:spcAft>
              <a:defRPr sz="2100">
                <a:solidFill>
                  <a:srgbClr val="2D2D2D"/>
                </a:solidFill>
              </a:defRPr>
            </a:pPr>
            <a:r>
              <a:rPr lang="en-GB" dirty="0"/>
              <a:t>• Read and write numbers to 100 and understand place value.</a:t>
            </a:r>
          </a:p>
          <a:p>
            <a:pPr>
              <a:spcAft>
                <a:spcPts val="1400"/>
              </a:spcAft>
              <a:defRPr sz="2100">
                <a:solidFill>
                  <a:srgbClr val="2D2D2D"/>
                </a:solidFill>
              </a:defRPr>
            </a:pPr>
            <a:r>
              <a:rPr lang="en-GB" dirty="0"/>
              <a:t>• Count in 2s, 5s and 10s.</a:t>
            </a:r>
          </a:p>
          <a:p>
            <a:pPr>
              <a:spcAft>
                <a:spcPts val="1400"/>
              </a:spcAft>
              <a:defRPr sz="2100">
                <a:solidFill>
                  <a:srgbClr val="2D2D2D"/>
                </a:solidFill>
              </a:defRPr>
            </a:pPr>
            <a:r>
              <a:rPr lang="en-GB" dirty="0"/>
              <a:t>• Represent and use number bonds within 20.</a:t>
            </a:r>
          </a:p>
          <a:p>
            <a:pPr>
              <a:spcAft>
                <a:spcPts val="1400"/>
              </a:spcAft>
              <a:defRPr sz="2100">
                <a:solidFill>
                  <a:srgbClr val="2D2D2D"/>
                </a:solidFill>
              </a:defRPr>
            </a:pPr>
            <a:r>
              <a:rPr lang="en-GB" dirty="0"/>
              <a:t>• Add and subtract numbers within 20 and begin to work with numbers up to 100.</a:t>
            </a:r>
          </a:p>
          <a:p>
            <a:pPr>
              <a:spcAft>
                <a:spcPts val="1400"/>
              </a:spcAft>
              <a:defRPr sz="2100">
                <a:solidFill>
                  <a:srgbClr val="2D2D2D"/>
                </a:solidFill>
              </a:defRPr>
            </a:pPr>
            <a:r>
              <a:rPr lang="en-GB" dirty="0"/>
              <a:t>• Recognise, find and name common 2-D and 3-D shapes.</a:t>
            </a:r>
          </a:p>
          <a:p>
            <a:pPr>
              <a:spcAft>
                <a:spcPts val="1400"/>
              </a:spcAft>
              <a:defRPr sz="2100">
                <a:solidFill>
                  <a:srgbClr val="2D2D2D"/>
                </a:solidFill>
              </a:defRPr>
            </a:pPr>
            <a:r>
              <a:rPr lang="en-GB" dirty="0"/>
              <a:t>• Describe position, direction and movement.</a:t>
            </a:r>
          </a:p>
          <a:p>
            <a:pPr>
              <a:spcAft>
                <a:spcPts val="1400"/>
              </a:spcAft>
              <a:defRPr sz="2100">
                <a:solidFill>
                  <a:srgbClr val="2D2D2D"/>
                </a:solidFill>
              </a:defRPr>
            </a:pPr>
            <a:r>
              <a:rPr lang="en-GB" dirty="0"/>
              <a:t>• Compare, measure and begin to record length, height, weight, capacity and time.</a:t>
            </a:r>
          </a:p>
          <a:p>
            <a:pPr marL="342900" indent="-342900">
              <a:spcAft>
                <a:spcPts val="1400"/>
              </a:spcAft>
              <a:buFont typeface="Arial" panose="020B0604020202020204" pitchFamily="34" charset="0"/>
              <a:buChar char="•"/>
              <a:defRPr sz="2100">
                <a:solidFill>
                  <a:srgbClr val="2D2D2D"/>
                </a:solidFill>
              </a:defRPr>
            </a:pPr>
            <a:r>
              <a:rPr lang="en-GB" dirty="0"/>
              <a:t>Multiplication and Division</a:t>
            </a:r>
          </a:p>
        </p:txBody>
      </p:sp>
      <p:sp>
        <p:nvSpPr>
          <p:cNvPr id="14" name="Rectangle 3"/>
          <p:cNvSpPr>
            <a:spLocks noChangeArrowheads="1"/>
          </p:cNvSpPr>
          <p:nvPr/>
        </p:nvSpPr>
        <p:spPr bwMode="auto">
          <a:xfrm>
            <a:off x="407988" y="401638"/>
            <a:ext cx="1523174"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Maths</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905945" y="5683252"/>
            <a:ext cx="1317952" cy="1281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43561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291076" y="1174748"/>
            <a:ext cx="8429625" cy="5554525"/>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spcAft>
                <a:spcPts val="1400"/>
              </a:spcAft>
              <a:defRPr sz="2100">
                <a:solidFill>
                  <a:srgbClr val="2D2D2D"/>
                </a:solidFill>
              </a:defRPr>
            </a:pPr>
            <a:r>
              <a:rPr lang="en-GB" dirty="0"/>
              <a:t>• Phonics remains a key part of learning to read and spell.</a:t>
            </a:r>
          </a:p>
          <a:p>
            <a:pPr>
              <a:spcAft>
                <a:spcPts val="1400"/>
              </a:spcAft>
              <a:defRPr sz="2100">
                <a:solidFill>
                  <a:srgbClr val="2D2D2D"/>
                </a:solidFill>
              </a:defRPr>
            </a:pPr>
            <a:r>
              <a:rPr lang="en-GB" dirty="0"/>
              <a:t>• Children continue to practise grapheme–phoneme correspondences and blending for reading.</a:t>
            </a:r>
          </a:p>
          <a:p>
            <a:pPr>
              <a:spcAft>
                <a:spcPts val="1400"/>
              </a:spcAft>
              <a:defRPr sz="2100">
                <a:solidFill>
                  <a:srgbClr val="2D2D2D"/>
                </a:solidFill>
              </a:defRPr>
            </a:pPr>
            <a:r>
              <a:rPr lang="en-GB" dirty="0"/>
              <a:t>• They learn alternative spellings and pronunciations and apply these when reading and writing.</a:t>
            </a:r>
          </a:p>
          <a:p>
            <a:pPr>
              <a:spcAft>
                <a:spcPts val="1400"/>
              </a:spcAft>
              <a:defRPr sz="2100">
                <a:solidFill>
                  <a:srgbClr val="2D2D2D"/>
                </a:solidFill>
              </a:defRPr>
            </a:pPr>
            <a:r>
              <a:rPr lang="en-GB" dirty="0"/>
              <a:t>• Children practise reading common exception words.</a:t>
            </a:r>
          </a:p>
          <a:p>
            <a:pPr>
              <a:spcAft>
                <a:spcPts val="1400"/>
              </a:spcAft>
              <a:defRPr sz="2100">
                <a:solidFill>
                  <a:srgbClr val="2D2D2D"/>
                </a:solidFill>
              </a:defRPr>
            </a:pPr>
            <a:r>
              <a:rPr lang="en-GB" dirty="0"/>
              <a:t>• Regular practice helps children become increasingly automatic and fluent readers.</a:t>
            </a:r>
          </a:p>
          <a:p>
            <a:pPr>
              <a:spcAft>
                <a:spcPts val="1400"/>
              </a:spcAft>
              <a:defRPr sz="2100">
                <a:solidFill>
                  <a:srgbClr val="2D2D2D"/>
                </a:solidFill>
              </a:defRPr>
            </a:pPr>
            <a:endParaRPr lang="en-GB" dirty="0"/>
          </a:p>
        </p:txBody>
      </p:sp>
      <p:sp>
        <p:nvSpPr>
          <p:cNvPr id="14" name="Rectangle 3"/>
          <p:cNvSpPr>
            <a:spLocks noChangeArrowheads="1"/>
          </p:cNvSpPr>
          <p:nvPr/>
        </p:nvSpPr>
        <p:spPr bwMode="auto">
          <a:xfrm>
            <a:off x="407988" y="401638"/>
            <a:ext cx="1811714"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Phonics</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905945" y="5683252"/>
            <a:ext cx="1317952" cy="1281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20200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sz="2400" dirty="0">
              <a:solidFill>
                <a:schemeClr val="tx1"/>
              </a:solidFill>
            </a:endParaRPr>
          </a:p>
          <a:p>
            <a:pPr algn="just">
              <a:defRPr/>
            </a:pPr>
            <a:r>
              <a:rPr lang="en-GB" sz="2400" dirty="0">
                <a:solidFill>
                  <a:schemeClr val="tx1"/>
                </a:solidFill>
              </a:rPr>
              <a:t>Phonics is taught daily in school using Red Rose Phonics. </a:t>
            </a:r>
          </a:p>
          <a:p>
            <a:pPr algn="just">
              <a:defRPr/>
            </a:pPr>
            <a:endParaRPr lang="en-GB" sz="2400" dirty="0">
              <a:solidFill>
                <a:schemeClr val="tx1"/>
              </a:solidFill>
            </a:endParaRPr>
          </a:p>
          <a:p>
            <a:pPr algn="just">
              <a:defRPr/>
            </a:pPr>
            <a:r>
              <a:rPr lang="en-GB" sz="2400" dirty="0">
                <a:solidFill>
                  <a:schemeClr val="tx1"/>
                </a:solidFill>
              </a:rPr>
              <a:t>The children are taught to recognise the sounds that each individual letter makes; identify the sounds that different combinations of letters make - such as ‘</a:t>
            </a:r>
            <a:r>
              <a:rPr lang="en-GB" sz="2400" dirty="0" err="1">
                <a:solidFill>
                  <a:schemeClr val="tx1"/>
                </a:solidFill>
              </a:rPr>
              <a:t>sh</a:t>
            </a:r>
            <a:r>
              <a:rPr lang="en-GB" sz="2400" dirty="0">
                <a:solidFill>
                  <a:schemeClr val="tx1"/>
                </a:solidFill>
              </a:rPr>
              <a:t>’ or ‘</a:t>
            </a:r>
            <a:r>
              <a:rPr lang="en-GB" sz="2400" dirty="0" err="1">
                <a:solidFill>
                  <a:schemeClr val="tx1"/>
                </a:solidFill>
              </a:rPr>
              <a:t>oo</a:t>
            </a:r>
            <a:r>
              <a:rPr lang="en-GB" sz="2400" dirty="0">
                <a:solidFill>
                  <a:schemeClr val="tx1"/>
                </a:solidFill>
              </a:rPr>
              <a:t>’; and blend these sounds together from left to right to make a word. </a:t>
            </a:r>
          </a:p>
          <a:p>
            <a:pPr algn="just">
              <a:defRPr/>
            </a:pPr>
            <a:endParaRPr lang="en-GB" sz="2400" dirty="0">
              <a:solidFill>
                <a:schemeClr val="tx1"/>
              </a:solidFill>
            </a:endParaRPr>
          </a:p>
          <a:p>
            <a:pPr algn="just">
              <a:defRPr/>
            </a:pPr>
            <a:r>
              <a:rPr lang="en-GB" sz="2400" dirty="0">
                <a:solidFill>
                  <a:schemeClr val="tx1"/>
                </a:solidFill>
              </a:rPr>
              <a:t>Children can then use this knowledge to ‘de-code’ new words that they hear or see. </a:t>
            </a:r>
            <a:endParaRPr lang="en-GB" dirty="0">
              <a:solidFill>
                <a:schemeClr val="tx1"/>
              </a:solidFill>
            </a:endParaRPr>
          </a:p>
        </p:txBody>
      </p:sp>
      <p:sp>
        <p:nvSpPr>
          <p:cNvPr id="14" name="Rectangle 3"/>
          <p:cNvSpPr>
            <a:spLocks noChangeArrowheads="1"/>
          </p:cNvSpPr>
          <p:nvPr/>
        </p:nvSpPr>
        <p:spPr bwMode="auto">
          <a:xfrm>
            <a:off x="407988" y="401638"/>
            <a:ext cx="1811714"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Phonics</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78866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7188" y="1164863"/>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r>
              <a:rPr lang="en-GB" sz="2400" dirty="0">
                <a:solidFill>
                  <a:schemeClr val="tx1"/>
                </a:solidFill>
              </a:rPr>
              <a:t>Your child has been taught Phase 2, 3 and 4 in EYFS.</a:t>
            </a:r>
          </a:p>
          <a:p>
            <a:endParaRPr lang="en-GB" sz="2400" dirty="0">
              <a:solidFill>
                <a:schemeClr val="tx1"/>
              </a:solidFill>
            </a:endParaRPr>
          </a:p>
          <a:p>
            <a:r>
              <a:rPr lang="en-GB" sz="2400" dirty="0">
                <a:solidFill>
                  <a:schemeClr val="tx1"/>
                </a:solidFill>
              </a:rPr>
              <a:t>In Year 1, children will learn more graphemes and phonemes in Phase 5. </a:t>
            </a:r>
          </a:p>
          <a:p>
            <a:endParaRPr lang="en-GB" sz="2400" dirty="0">
              <a:solidFill>
                <a:schemeClr val="tx1"/>
              </a:solidFill>
            </a:endParaRPr>
          </a:p>
          <a:p>
            <a:r>
              <a:rPr lang="en-GB" sz="2400" dirty="0">
                <a:solidFill>
                  <a:schemeClr val="tx1"/>
                </a:solidFill>
              </a:rPr>
              <a:t>For example, they already know ai as in rain, but now they will be introduced to ay as in day and a-e as in make.</a:t>
            </a:r>
          </a:p>
          <a:p>
            <a:endParaRPr lang="en-GB" sz="2400" dirty="0">
              <a:solidFill>
                <a:schemeClr val="tx1"/>
              </a:solidFill>
            </a:endParaRPr>
          </a:p>
          <a:p>
            <a:r>
              <a:rPr lang="en-GB" sz="2400" dirty="0">
                <a:solidFill>
                  <a:schemeClr val="tx1"/>
                </a:solidFill>
              </a:rPr>
              <a:t>Alternative pronunciations for graphemes will also be introduced, e.g. </a:t>
            </a:r>
            <a:r>
              <a:rPr lang="en-GB" sz="2400" dirty="0" err="1">
                <a:solidFill>
                  <a:schemeClr val="tx1"/>
                </a:solidFill>
              </a:rPr>
              <a:t>ea</a:t>
            </a:r>
            <a:r>
              <a:rPr lang="en-GB" sz="2400" dirty="0">
                <a:solidFill>
                  <a:schemeClr val="tx1"/>
                </a:solidFill>
              </a:rPr>
              <a:t> in tea, head and break.</a:t>
            </a:r>
          </a:p>
          <a:p>
            <a:pPr algn="just">
              <a:defRPr/>
            </a:pPr>
            <a:endParaRPr lang="en-GB" sz="2400" dirty="0">
              <a:solidFill>
                <a:schemeClr val="tx1"/>
              </a:solidFill>
            </a:endParaRPr>
          </a:p>
        </p:txBody>
      </p:sp>
      <p:sp>
        <p:nvSpPr>
          <p:cNvPr id="14" name="Rectangle 3"/>
          <p:cNvSpPr>
            <a:spLocks noChangeArrowheads="1"/>
          </p:cNvSpPr>
          <p:nvPr/>
        </p:nvSpPr>
        <p:spPr bwMode="auto">
          <a:xfrm>
            <a:off x="407988" y="401638"/>
            <a:ext cx="3672287"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Phonics in Year 1</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
          <p:cNvSpPr>
            <a:spLocks noChangeArrowheads="1"/>
          </p:cNvSpPr>
          <p:nvPr/>
        </p:nvSpPr>
        <p:spPr bwMode="auto">
          <a:xfrm>
            <a:off x="407989" y="3413984"/>
            <a:ext cx="776783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effectLst/>
              <a:latin typeface="BPreplay" panose="0200050300000002000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effectLst/>
              <a:latin typeface="BPreplay" panose="02000503000000020004" charset="0"/>
            </a:endParaRPr>
          </a:p>
        </p:txBody>
      </p:sp>
    </p:spTree>
    <p:extLst>
      <p:ext uri="{BB962C8B-B14F-4D97-AF65-F5344CB8AC3E}">
        <p14:creationId xmlns:p14="http://schemas.microsoft.com/office/powerpoint/2010/main" val="5352863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407989" y="1256302"/>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400" dirty="0">
                <a:solidFill>
                  <a:schemeClr val="bg2">
                    <a:lumMod val="10000"/>
                  </a:schemeClr>
                </a:solidFill>
              </a:rPr>
              <a:t>Children in Year 1 throughout the country will all be taking part in a phonics screening check during the same week in June (week beginning 14</a:t>
            </a:r>
            <a:r>
              <a:rPr lang="en-GB" sz="2400" baseline="30000" dirty="0">
                <a:solidFill>
                  <a:schemeClr val="bg2">
                    <a:lumMod val="10000"/>
                  </a:schemeClr>
                </a:solidFill>
              </a:rPr>
              <a:t>th</a:t>
            </a:r>
            <a:r>
              <a:rPr lang="en-GB" sz="2400" dirty="0">
                <a:solidFill>
                  <a:schemeClr val="bg2">
                    <a:lumMod val="10000"/>
                  </a:schemeClr>
                </a:solidFill>
              </a:rPr>
              <a:t> June).  </a:t>
            </a:r>
          </a:p>
          <a:p>
            <a:pPr algn="just">
              <a:defRPr/>
            </a:pPr>
            <a:endParaRPr lang="en-GB" sz="2400" dirty="0">
              <a:solidFill>
                <a:schemeClr val="bg2">
                  <a:lumMod val="10000"/>
                </a:schemeClr>
              </a:solidFill>
            </a:endParaRPr>
          </a:p>
          <a:p>
            <a:pPr algn="just">
              <a:defRPr/>
            </a:pPr>
            <a:r>
              <a:rPr lang="en-GB" sz="2400" dirty="0">
                <a:solidFill>
                  <a:schemeClr val="bg2">
                    <a:lumMod val="10000"/>
                  </a:schemeClr>
                </a:solidFill>
              </a:rPr>
              <a:t>The phonics screening check is designed to confirm whether individual children have learnt phonic decoding and blending skills to an appropriate standard.</a:t>
            </a:r>
          </a:p>
        </p:txBody>
      </p:sp>
      <p:sp>
        <p:nvSpPr>
          <p:cNvPr id="14" name="Rectangle 3"/>
          <p:cNvSpPr>
            <a:spLocks noChangeArrowheads="1"/>
          </p:cNvSpPr>
          <p:nvPr/>
        </p:nvSpPr>
        <p:spPr bwMode="auto">
          <a:xfrm>
            <a:off x="407989" y="401638"/>
            <a:ext cx="837485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600" b="1" dirty="0">
                <a:solidFill>
                  <a:schemeClr val="bg1"/>
                </a:solidFill>
                <a:latin typeface="BPreplay" panose="02000503000000020004" pitchFamily="50" charset="0"/>
              </a:rPr>
              <a:t>What is the Phonics Screening Check?</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06007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291076" y="1174748"/>
            <a:ext cx="8429625" cy="5554525"/>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spcAft>
                <a:spcPts val="1400"/>
              </a:spcAft>
              <a:defRPr sz="2100">
                <a:solidFill>
                  <a:srgbClr val="2D2D2D"/>
                </a:solidFill>
              </a:defRPr>
            </a:pPr>
            <a:r>
              <a:rPr lang="en-GB" dirty="0"/>
              <a:t>• It checks children's ability to decode words using the phonics they have been taught.</a:t>
            </a:r>
          </a:p>
          <a:p>
            <a:pPr>
              <a:spcAft>
                <a:spcPts val="1400"/>
              </a:spcAft>
              <a:defRPr sz="2100">
                <a:solidFill>
                  <a:srgbClr val="2D2D2D"/>
                </a:solidFill>
              </a:defRPr>
            </a:pPr>
            <a:r>
              <a:rPr lang="en-GB" dirty="0"/>
              <a:t>• It includes real words and pseudo-words (made-up words) so that children demonstrate decoding skills rather than memory.</a:t>
            </a:r>
          </a:p>
          <a:p>
            <a:pPr>
              <a:spcAft>
                <a:spcPts val="1400"/>
              </a:spcAft>
              <a:defRPr sz="2100">
                <a:solidFill>
                  <a:srgbClr val="2D2D2D"/>
                </a:solidFill>
              </a:defRPr>
            </a:pPr>
            <a:r>
              <a:rPr lang="en-GB" dirty="0"/>
              <a:t>• The check is completed individually and is designed to be low-pressure for children.</a:t>
            </a:r>
          </a:p>
          <a:p>
            <a:pPr>
              <a:spcAft>
                <a:spcPts val="1400"/>
              </a:spcAft>
              <a:defRPr sz="2100">
                <a:solidFill>
                  <a:srgbClr val="2D2D2D"/>
                </a:solidFill>
              </a:defRPr>
            </a:pPr>
            <a:r>
              <a:rPr lang="en-GB" dirty="0"/>
              <a:t>• The most helpful preparation is consistent phonics teaching and regular reading practice — not repeated testing at home.</a:t>
            </a:r>
          </a:p>
          <a:p>
            <a:pPr>
              <a:spcAft>
                <a:spcPts val="1400"/>
              </a:spcAft>
              <a:defRPr sz="2100">
                <a:solidFill>
                  <a:srgbClr val="2D2D2D"/>
                </a:solidFill>
              </a:defRPr>
            </a:pPr>
            <a:endParaRPr lang="en-GB" dirty="0"/>
          </a:p>
        </p:txBody>
      </p:sp>
      <p:sp>
        <p:nvSpPr>
          <p:cNvPr id="14" name="Rectangle 3"/>
          <p:cNvSpPr>
            <a:spLocks noChangeArrowheads="1"/>
          </p:cNvSpPr>
          <p:nvPr/>
        </p:nvSpPr>
        <p:spPr bwMode="auto">
          <a:xfrm>
            <a:off x="407988" y="401638"/>
            <a:ext cx="1811714"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Phonics</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905945" y="5683252"/>
            <a:ext cx="1317952" cy="1281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503675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400" dirty="0">
                <a:solidFill>
                  <a:schemeClr val="bg2">
                    <a:lumMod val="10000"/>
                  </a:schemeClr>
                </a:solidFill>
              </a:rPr>
              <a:t>The test contains 40 words. Each child will sit one-to-one and read each word aloud to a familiar adult. The test will take approximately 10 minutes per child, although all children are different and will complete the check at their own pace. The list of words the children read is a combination of 20 real words and 20 pseudo words (nonsense words).</a:t>
            </a:r>
          </a:p>
        </p:txBody>
      </p:sp>
      <p:sp>
        <p:nvSpPr>
          <p:cNvPr id="14" name="Rectangle 3"/>
          <p:cNvSpPr>
            <a:spLocks noChangeArrowheads="1"/>
          </p:cNvSpPr>
          <p:nvPr/>
        </p:nvSpPr>
        <p:spPr bwMode="auto">
          <a:xfrm>
            <a:off x="407988" y="401638"/>
            <a:ext cx="6825202"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What Happens During the Test?</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98187" y="4184223"/>
            <a:ext cx="3757152" cy="1926166"/>
          </a:xfrm>
          <a:prstGeom prst="rect">
            <a:avLst/>
          </a:prstGeom>
        </p:spPr>
      </p:pic>
      <p:pic>
        <p:nvPicPr>
          <p:cNvPr id="9" name="Picture 2">
            <a:hlinkClick r:id="" action="ppaction://hlinkshowjump?jump=nextslide"/>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76801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400" dirty="0">
                <a:solidFill>
                  <a:schemeClr val="bg2">
                    <a:lumMod val="10000"/>
                  </a:schemeClr>
                </a:solidFill>
              </a:rPr>
              <a:t>The pseudo words will be shown to your child with a picture of an alien. This provides the children with a context for the pseudo word which is independent from any existing vocabulary they may have. Pseudo words are included because they will be new to all pupils; they do not favour children with a good vocabulary knowledge or visual memory of words. </a:t>
            </a:r>
          </a:p>
        </p:txBody>
      </p:sp>
      <p:sp>
        <p:nvSpPr>
          <p:cNvPr id="14" name="Rectangle 3"/>
          <p:cNvSpPr>
            <a:spLocks noChangeArrowheads="1"/>
          </p:cNvSpPr>
          <p:nvPr/>
        </p:nvSpPr>
        <p:spPr bwMode="auto">
          <a:xfrm>
            <a:off x="407988" y="401638"/>
            <a:ext cx="7249485"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Pseudo Words (Nonsense Words)</a:t>
            </a:r>
          </a:p>
        </p:txBody>
      </p:sp>
      <p:grpSp>
        <p:nvGrpSpPr>
          <p:cNvPr id="6" name="Group 5"/>
          <p:cNvGrpSpPr/>
          <p:nvPr/>
        </p:nvGrpSpPr>
        <p:grpSpPr>
          <a:xfrm>
            <a:off x="3889345" y="4245429"/>
            <a:ext cx="1361923" cy="1889034"/>
            <a:chOff x="1155157" y="3119967"/>
            <a:chExt cx="2201333" cy="2925233"/>
          </a:xfrm>
        </p:grpSpPr>
        <p:sp>
          <p:nvSpPr>
            <p:cNvPr id="5" name="Rounded Rectangle 4"/>
            <p:cNvSpPr/>
            <p:nvPr/>
          </p:nvSpPr>
          <p:spPr>
            <a:xfrm>
              <a:off x="1155157" y="3119967"/>
              <a:ext cx="2201333" cy="2925233"/>
            </a:xfrm>
            <a:prstGeom prst="roundRect">
              <a:avLst>
                <a:gd name="adj" fmla="val 5513"/>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31504" y="3484033"/>
              <a:ext cx="1448637" cy="2197100"/>
            </a:xfrm>
            <a:prstGeom prst="rect">
              <a:avLst/>
            </a:prstGeom>
          </p:spPr>
        </p:pic>
      </p:grpSp>
      <p:pic>
        <p:nvPicPr>
          <p:cNvPr id="13" name="Picture 2">
            <a:hlinkClick r:id="" action="ppaction://hlinkshowjump?jump=nextslide"/>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193270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sz="2400" dirty="0">
              <a:solidFill>
                <a:schemeClr val="bg2">
                  <a:lumMod val="10000"/>
                </a:schemeClr>
              </a:solidFill>
              <a:latin typeface="BPreplay" panose="02000503000000020004" pitchFamily="50" charset="0"/>
            </a:endParaRPr>
          </a:p>
        </p:txBody>
      </p:sp>
      <p:sp>
        <p:nvSpPr>
          <p:cNvPr id="14" name="Rectangle 3"/>
          <p:cNvSpPr>
            <a:spLocks noChangeArrowheads="1"/>
          </p:cNvSpPr>
          <p:nvPr/>
        </p:nvSpPr>
        <p:spPr bwMode="auto">
          <a:xfrm>
            <a:off x="407988" y="401638"/>
            <a:ext cx="1926425"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The Test</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descr="Image result for phonics screening tes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219" y="1177925"/>
            <a:ext cx="7409634" cy="5329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325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sz="2400" dirty="0">
              <a:solidFill>
                <a:schemeClr val="bg2">
                  <a:lumMod val="10000"/>
                </a:schemeClr>
              </a:solidFill>
              <a:latin typeface="BPreplay" panose="02000503000000020004" pitchFamily="50" charset="0"/>
            </a:endParaRPr>
          </a:p>
        </p:txBody>
      </p:sp>
      <p:sp>
        <p:nvSpPr>
          <p:cNvPr id="14" name="Rectangle 3"/>
          <p:cNvSpPr>
            <a:spLocks noChangeArrowheads="1"/>
          </p:cNvSpPr>
          <p:nvPr/>
        </p:nvSpPr>
        <p:spPr bwMode="auto">
          <a:xfrm>
            <a:off x="407988" y="401638"/>
            <a:ext cx="1926425"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The Test</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descr="Image result for phonics screening test examp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162" y="1177925"/>
            <a:ext cx="3506317" cy="534296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phonics screening test example"/>
          <p:cNvPicPr>
            <a:picLocks noChangeAspect="1" noChangeArrowheads="1"/>
          </p:cNvPicPr>
          <p:nvPr/>
        </p:nvPicPr>
        <p:blipFill rotWithShape="1">
          <a:blip r:embed="rId5">
            <a:extLst>
              <a:ext uri="{28A0092B-C50C-407E-A947-70E740481C1C}">
                <a14:useLocalDpi xmlns:a14="http://schemas.microsoft.com/office/drawing/2010/main" val="0"/>
              </a:ext>
            </a:extLst>
          </a:blip>
          <a:srcRect r="4167" b="7650"/>
          <a:stretch/>
        </p:blipFill>
        <p:spPr bwMode="auto">
          <a:xfrm>
            <a:off x="3859536" y="1177926"/>
            <a:ext cx="3912864" cy="5329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3473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400" dirty="0">
                <a:solidFill>
                  <a:schemeClr val="bg2">
                    <a:lumMod val="10000"/>
                  </a:schemeClr>
                </a:solidFill>
              </a:rPr>
              <a:t>By the end of the summer term school will report your child's results to you. </a:t>
            </a:r>
          </a:p>
          <a:p>
            <a:pPr algn="just">
              <a:defRPr/>
            </a:pPr>
            <a:endParaRPr lang="en-GB" sz="2400" dirty="0">
              <a:solidFill>
                <a:schemeClr val="bg2">
                  <a:lumMod val="10000"/>
                </a:schemeClr>
              </a:solidFill>
            </a:endParaRPr>
          </a:p>
          <a:p>
            <a:pPr algn="just">
              <a:defRPr/>
            </a:pPr>
            <a:r>
              <a:rPr lang="en-GB" sz="2400" dirty="0">
                <a:solidFill>
                  <a:schemeClr val="bg2">
                    <a:lumMod val="10000"/>
                  </a:schemeClr>
                </a:solidFill>
              </a:rPr>
              <a:t>We will also confirm if your child has met the standard threshold. </a:t>
            </a:r>
          </a:p>
          <a:p>
            <a:pPr algn="just">
              <a:defRPr/>
            </a:pPr>
            <a:endParaRPr lang="en-GB" sz="2400" dirty="0">
              <a:solidFill>
                <a:schemeClr val="bg2">
                  <a:lumMod val="10000"/>
                </a:schemeClr>
              </a:solidFill>
            </a:endParaRPr>
          </a:p>
          <a:p>
            <a:pPr algn="just">
              <a:defRPr/>
            </a:pPr>
            <a:r>
              <a:rPr lang="en-GB" sz="2400" dirty="0">
                <a:solidFill>
                  <a:schemeClr val="bg2">
                    <a:lumMod val="10000"/>
                  </a:schemeClr>
                </a:solidFill>
              </a:rPr>
              <a:t>Last year the standard was 31/40 in previous years it has been 32/40.</a:t>
            </a:r>
          </a:p>
          <a:p>
            <a:pPr algn="just">
              <a:defRPr/>
            </a:pPr>
            <a:endParaRPr lang="en-GB" sz="2400" dirty="0">
              <a:solidFill>
                <a:schemeClr val="bg2">
                  <a:lumMod val="10000"/>
                </a:schemeClr>
              </a:solidFill>
            </a:endParaRPr>
          </a:p>
          <a:p>
            <a:pPr algn="just">
              <a:defRPr/>
            </a:pPr>
            <a:r>
              <a:rPr lang="en-GB" sz="2400" dirty="0">
                <a:solidFill>
                  <a:schemeClr val="bg2">
                    <a:lumMod val="10000"/>
                  </a:schemeClr>
                </a:solidFill>
              </a:rPr>
              <a:t>Children who do not achieve the expected level will access intervention groups and retake the test when they are in Year 2.</a:t>
            </a:r>
          </a:p>
        </p:txBody>
      </p:sp>
      <p:sp>
        <p:nvSpPr>
          <p:cNvPr id="14" name="Rectangle 3"/>
          <p:cNvSpPr>
            <a:spLocks noChangeArrowheads="1"/>
          </p:cNvSpPr>
          <p:nvPr/>
        </p:nvSpPr>
        <p:spPr bwMode="auto">
          <a:xfrm>
            <a:off x="407988" y="401638"/>
            <a:ext cx="4728474"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Reporting to Parents </a:t>
            </a:r>
          </a:p>
        </p:txBody>
      </p:sp>
      <p:pic>
        <p:nvPicPr>
          <p:cNvPr id="18"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7361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pPr marL="285750" indent="-192088" algn="just">
              <a:buFont typeface="Arial" panose="020B0604020202020204" pitchFamily="34" charset="0"/>
              <a:buChar char="•"/>
              <a:defRPr/>
            </a:pPr>
            <a:r>
              <a:rPr lang="en-GB" sz="2000" dirty="0">
                <a:solidFill>
                  <a:schemeClr val="bg2">
                    <a:lumMod val="10000"/>
                  </a:schemeClr>
                </a:solidFill>
              </a:rPr>
              <a:t>Play lots of sound and listening games with your child.</a:t>
            </a:r>
          </a:p>
          <a:p>
            <a:pPr marL="285750" indent="-192088" algn="just">
              <a:buFont typeface="Arial" panose="020B0604020202020204" pitchFamily="34" charset="0"/>
              <a:buChar char="•"/>
              <a:defRPr/>
            </a:pPr>
            <a:endParaRPr lang="en-GB" sz="2000" dirty="0">
              <a:solidFill>
                <a:schemeClr val="bg2">
                  <a:lumMod val="10000"/>
                </a:schemeClr>
              </a:solidFill>
            </a:endParaRPr>
          </a:p>
          <a:p>
            <a:pPr marL="285750" indent="-192088" algn="just">
              <a:buFont typeface="Arial" panose="020B0604020202020204" pitchFamily="34" charset="0"/>
              <a:buChar char="•"/>
              <a:defRPr/>
            </a:pPr>
            <a:r>
              <a:rPr lang="en-GB" sz="2000" dirty="0">
                <a:solidFill>
                  <a:schemeClr val="bg2">
                    <a:lumMod val="10000"/>
                  </a:schemeClr>
                </a:solidFill>
              </a:rPr>
              <a:t>Read as much as possible to and with your child.</a:t>
            </a:r>
          </a:p>
          <a:p>
            <a:pPr marL="285750" indent="-192088" algn="just">
              <a:buFont typeface="Arial" panose="020B0604020202020204" pitchFamily="34" charset="0"/>
              <a:buChar char="•"/>
              <a:defRPr/>
            </a:pPr>
            <a:endParaRPr lang="en-GB" sz="2000" dirty="0">
              <a:solidFill>
                <a:schemeClr val="bg2">
                  <a:lumMod val="10000"/>
                </a:schemeClr>
              </a:solidFill>
            </a:endParaRPr>
          </a:p>
          <a:p>
            <a:pPr marL="285750" indent="-192088" algn="just">
              <a:buFont typeface="Arial" panose="020B0604020202020204" pitchFamily="34" charset="0"/>
              <a:buChar char="•"/>
              <a:defRPr/>
            </a:pPr>
            <a:r>
              <a:rPr lang="en-GB" sz="2000" dirty="0">
                <a:solidFill>
                  <a:schemeClr val="bg2">
                    <a:lumMod val="10000"/>
                  </a:schemeClr>
                </a:solidFill>
              </a:rPr>
              <a:t>Encourage and praise – get them to have a ‘good guess’.</a:t>
            </a:r>
          </a:p>
          <a:p>
            <a:pPr marL="285750" indent="-192088" algn="just">
              <a:buFont typeface="Arial" panose="020B0604020202020204" pitchFamily="34" charset="0"/>
              <a:buChar char="•"/>
              <a:defRPr/>
            </a:pPr>
            <a:endParaRPr lang="en-GB" sz="2000" dirty="0">
              <a:solidFill>
                <a:schemeClr val="bg2">
                  <a:lumMod val="10000"/>
                </a:schemeClr>
              </a:solidFill>
            </a:endParaRPr>
          </a:p>
          <a:p>
            <a:pPr marL="285750" indent="-192088" algn="just">
              <a:buFont typeface="Arial" panose="020B0604020202020204" pitchFamily="34" charset="0"/>
              <a:buChar char="•"/>
              <a:defRPr/>
            </a:pPr>
            <a:r>
              <a:rPr lang="en-GB" sz="2000" dirty="0">
                <a:solidFill>
                  <a:schemeClr val="bg2">
                    <a:lumMod val="10000"/>
                  </a:schemeClr>
                </a:solidFill>
              </a:rPr>
              <a:t>If your child is struggling to decode a word, help them by encouraging them to say each sound in the word from left to right.</a:t>
            </a:r>
          </a:p>
          <a:p>
            <a:pPr marL="285750" indent="-192088" algn="just">
              <a:buFont typeface="Arial" panose="020B0604020202020204" pitchFamily="34" charset="0"/>
              <a:buChar char="•"/>
              <a:defRPr/>
            </a:pPr>
            <a:endParaRPr lang="en-GB" sz="2000" dirty="0">
              <a:solidFill>
                <a:schemeClr val="bg2">
                  <a:lumMod val="10000"/>
                </a:schemeClr>
              </a:solidFill>
            </a:endParaRPr>
          </a:p>
          <a:p>
            <a:pPr marL="285750" indent="-192088" algn="just">
              <a:buFont typeface="Arial" panose="020B0604020202020204" pitchFamily="34" charset="0"/>
              <a:buChar char="•"/>
              <a:defRPr/>
            </a:pPr>
            <a:r>
              <a:rPr lang="en-GB" sz="2000" dirty="0">
                <a:solidFill>
                  <a:schemeClr val="bg2">
                    <a:lumMod val="10000"/>
                  </a:schemeClr>
                </a:solidFill>
              </a:rPr>
              <a:t>Blend the sounds by pointing to each one, e.g. /c/ in cat, /p/ in pat, /ng/ in sing, /</a:t>
            </a:r>
            <a:r>
              <a:rPr lang="en-GB" sz="2000" dirty="0" err="1">
                <a:solidFill>
                  <a:schemeClr val="bg2">
                    <a:lumMod val="10000"/>
                  </a:schemeClr>
                </a:solidFill>
              </a:rPr>
              <a:t>ee</a:t>
            </a:r>
            <a:r>
              <a:rPr lang="en-GB" sz="2000" dirty="0">
                <a:solidFill>
                  <a:schemeClr val="bg2">
                    <a:lumMod val="10000"/>
                  </a:schemeClr>
                </a:solidFill>
              </a:rPr>
              <a:t>/ in been. Next move your finger under the whole word as you say it.</a:t>
            </a:r>
          </a:p>
          <a:p>
            <a:pPr marL="285750" indent="-192088" algn="just">
              <a:buFont typeface="Arial" panose="020B0604020202020204" pitchFamily="34" charset="0"/>
              <a:buChar char="•"/>
              <a:defRPr/>
            </a:pPr>
            <a:endParaRPr lang="en-GB" sz="2000" dirty="0">
              <a:solidFill>
                <a:schemeClr val="bg2">
                  <a:lumMod val="10000"/>
                </a:schemeClr>
              </a:solidFill>
            </a:endParaRPr>
          </a:p>
          <a:p>
            <a:pPr marL="285750" indent="-192088" algn="just">
              <a:buFont typeface="Arial" panose="020B0604020202020204" pitchFamily="34" charset="0"/>
              <a:buChar char="•"/>
              <a:defRPr/>
            </a:pPr>
            <a:r>
              <a:rPr lang="en-GB" sz="2000" dirty="0">
                <a:solidFill>
                  <a:schemeClr val="bg2">
                    <a:lumMod val="10000"/>
                  </a:schemeClr>
                </a:solidFill>
              </a:rPr>
              <a:t>Discuss the meaning of words if your child does not </a:t>
            </a:r>
          </a:p>
          <a:p>
            <a:pPr marL="93662" algn="just">
              <a:defRPr/>
            </a:pPr>
            <a:r>
              <a:rPr lang="en-GB" sz="2000" dirty="0">
                <a:solidFill>
                  <a:schemeClr val="bg2">
                    <a:lumMod val="10000"/>
                  </a:schemeClr>
                </a:solidFill>
              </a:rPr>
              <a:t>  know what they have read.</a:t>
            </a:r>
          </a:p>
        </p:txBody>
      </p:sp>
      <p:sp>
        <p:nvSpPr>
          <p:cNvPr id="14" name="Rectangle 3"/>
          <p:cNvSpPr>
            <a:spLocks noChangeArrowheads="1"/>
          </p:cNvSpPr>
          <p:nvPr/>
        </p:nvSpPr>
        <p:spPr bwMode="auto">
          <a:xfrm>
            <a:off x="407988" y="401638"/>
            <a:ext cx="7659917"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How Can I Help My Child at Home?</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24106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5158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r>
              <a:rPr lang="en-GB" sz="2000" dirty="0">
                <a:solidFill>
                  <a:schemeClr val="tx1"/>
                </a:solidFill>
              </a:rPr>
              <a:t>Your child’s reading journey starts at home too!</a:t>
            </a:r>
          </a:p>
          <a:p>
            <a:r>
              <a:rPr lang="en-GB" sz="2000" dirty="0">
                <a:solidFill>
                  <a:schemeClr val="tx1"/>
                </a:solidFill>
              </a:rPr>
              <a:t>Reading with your child every day is one of the most powerful things you can do to support their learning in Year 1.</a:t>
            </a:r>
          </a:p>
          <a:p>
            <a:endParaRPr lang="en-GB" sz="2000" dirty="0">
              <a:solidFill>
                <a:schemeClr val="tx1"/>
              </a:solidFill>
            </a:endParaRPr>
          </a:p>
          <a:p>
            <a:r>
              <a:rPr lang="en-GB" sz="2000" dirty="0">
                <a:solidFill>
                  <a:schemeClr val="tx1"/>
                </a:solidFill>
              </a:rPr>
              <a:t> Why is reading so important?</a:t>
            </a:r>
          </a:p>
          <a:p>
            <a:r>
              <a:rPr lang="en-GB" sz="2000" dirty="0">
                <a:solidFill>
                  <a:schemeClr val="tx1"/>
                </a:solidFill>
              </a:rPr>
              <a:t>📖 Builds FLUENCY</a:t>
            </a:r>
            <a:br>
              <a:rPr lang="en-GB" sz="2000" dirty="0">
                <a:solidFill>
                  <a:schemeClr val="tx1"/>
                </a:solidFill>
              </a:rPr>
            </a:br>
            <a:r>
              <a:rPr lang="en-GB" sz="2000" dirty="0">
                <a:solidFill>
                  <a:schemeClr val="tx1"/>
                </a:solidFill>
              </a:rPr>
              <a:t>Regular reading helps children read words more quickly, smoothly and accurately, without having to stop and sound out every word.</a:t>
            </a:r>
          </a:p>
          <a:p>
            <a:r>
              <a:rPr lang="en-GB" sz="2000" dirty="0">
                <a:solidFill>
                  <a:schemeClr val="tx1"/>
                </a:solidFill>
              </a:rPr>
              <a:t>📖 Builds CONFIDENCE</a:t>
            </a:r>
            <a:br>
              <a:rPr lang="en-GB" sz="2000" dirty="0">
                <a:solidFill>
                  <a:schemeClr val="tx1"/>
                </a:solidFill>
              </a:rPr>
            </a:br>
            <a:r>
              <a:rPr lang="en-GB" sz="2000" dirty="0">
                <a:solidFill>
                  <a:schemeClr val="tx1"/>
                </a:solidFill>
              </a:rPr>
              <a:t>The more children read, the more confident they become. Celebrate their successes and encourage them when they find something tricky.</a:t>
            </a:r>
          </a:p>
          <a:p>
            <a:r>
              <a:rPr lang="en-GB" sz="2000" dirty="0">
                <a:solidFill>
                  <a:schemeClr val="tx1"/>
                </a:solidFill>
              </a:rPr>
              <a:t>📖 Grows VOCABULARY &amp; UNDERSTANDING</a:t>
            </a:r>
            <a:br>
              <a:rPr lang="en-GB" sz="2000" dirty="0">
                <a:solidFill>
                  <a:schemeClr val="tx1"/>
                </a:solidFill>
              </a:rPr>
            </a:br>
            <a:r>
              <a:rPr lang="en-GB" sz="2000" dirty="0">
                <a:solidFill>
                  <a:schemeClr val="tx1"/>
                </a:solidFill>
              </a:rPr>
              <a:t>Talk about new words, characters, events and ideas. Good readers don't just read the words – they understand them!</a:t>
            </a:r>
          </a:p>
          <a:p>
            <a:r>
              <a:rPr lang="en-GB" sz="2000" dirty="0">
                <a:solidFill>
                  <a:schemeClr val="tx1"/>
                </a:solidFill>
              </a:rPr>
              <a:t>📖 Creates a LOVE OF READING</a:t>
            </a:r>
            <a:br>
              <a:rPr lang="en-GB" sz="2000" dirty="0">
                <a:solidFill>
                  <a:schemeClr val="tx1"/>
                </a:solidFill>
              </a:rPr>
            </a:br>
            <a:r>
              <a:rPr lang="en-GB" sz="2000" dirty="0" err="1">
                <a:solidFill>
                  <a:schemeClr val="tx1"/>
                </a:solidFill>
              </a:rPr>
              <a:t>Reading</a:t>
            </a:r>
            <a:r>
              <a:rPr lang="en-GB" sz="2000" dirty="0">
                <a:solidFill>
                  <a:schemeClr val="tx1"/>
                </a:solidFill>
              </a:rPr>
              <a:t> isn't just about schoolwork! Share stories, comics, magazines, </a:t>
            </a:r>
          </a:p>
          <a:p>
            <a:r>
              <a:rPr lang="en-GB" sz="2000" dirty="0">
                <a:solidFill>
                  <a:schemeClr val="tx1"/>
                </a:solidFill>
              </a:rPr>
              <a:t>non-fiction books, poems and books about things they love.</a:t>
            </a:r>
          </a:p>
        </p:txBody>
      </p:sp>
      <p:sp>
        <p:nvSpPr>
          <p:cNvPr id="14" name="Rectangle 3"/>
          <p:cNvSpPr>
            <a:spLocks noChangeArrowheads="1"/>
          </p:cNvSpPr>
          <p:nvPr/>
        </p:nvSpPr>
        <p:spPr bwMode="auto">
          <a:xfrm>
            <a:off x="407988" y="401638"/>
            <a:ext cx="7659917"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How Can I Help My Child at Home?</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955200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5158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r>
              <a:rPr lang="en-GB" sz="2000" dirty="0">
                <a:solidFill>
                  <a:schemeClr val="tx1"/>
                </a:solidFill>
              </a:rPr>
              <a:t>TALK • READ • ENJOY!</a:t>
            </a:r>
          </a:p>
          <a:p>
            <a:endParaRPr lang="en-GB" sz="2000" dirty="0">
              <a:solidFill>
                <a:schemeClr val="tx1"/>
              </a:solidFill>
            </a:endParaRPr>
          </a:p>
          <a:p>
            <a:r>
              <a:rPr lang="en-GB" sz="2000" dirty="0">
                <a:solidFill>
                  <a:schemeClr val="tx1"/>
                </a:solidFill>
              </a:rPr>
              <a:t>Ask questions such as:</a:t>
            </a:r>
          </a:p>
          <a:p>
            <a:pPr>
              <a:buFont typeface="Arial" panose="020B0604020202020204" pitchFamily="34" charset="0"/>
              <a:buChar char="•"/>
            </a:pPr>
            <a:r>
              <a:rPr lang="en-GB" sz="2000" i="1" dirty="0">
                <a:solidFill>
                  <a:schemeClr val="tx1"/>
                </a:solidFill>
              </a:rPr>
              <a:t>What do you think will happen next?</a:t>
            </a:r>
            <a:endParaRPr lang="en-GB" sz="2000" dirty="0">
              <a:solidFill>
                <a:schemeClr val="tx1"/>
              </a:solidFill>
            </a:endParaRPr>
          </a:p>
          <a:p>
            <a:pPr>
              <a:buFont typeface="Arial" panose="020B0604020202020204" pitchFamily="34" charset="0"/>
              <a:buChar char="•"/>
            </a:pPr>
            <a:r>
              <a:rPr lang="en-GB" sz="2000" i="1" dirty="0">
                <a:solidFill>
                  <a:schemeClr val="tx1"/>
                </a:solidFill>
              </a:rPr>
              <a:t>Which part did you enjoy? Why?</a:t>
            </a:r>
            <a:endParaRPr lang="en-GB" sz="2000" dirty="0">
              <a:solidFill>
                <a:schemeClr val="tx1"/>
              </a:solidFill>
            </a:endParaRPr>
          </a:p>
          <a:p>
            <a:pPr>
              <a:buFont typeface="Arial" panose="020B0604020202020204" pitchFamily="34" charset="0"/>
              <a:buChar char="•"/>
            </a:pPr>
            <a:r>
              <a:rPr lang="en-GB" sz="2000" i="1" dirty="0">
                <a:solidFill>
                  <a:schemeClr val="tx1"/>
                </a:solidFill>
              </a:rPr>
              <a:t>Can you spot a word you know?</a:t>
            </a:r>
            <a:endParaRPr lang="en-GB" sz="2000" dirty="0">
              <a:solidFill>
                <a:schemeClr val="tx1"/>
              </a:solidFill>
            </a:endParaRPr>
          </a:p>
          <a:p>
            <a:pPr>
              <a:buFont typeface="Arial" panose="020B0604020202020204" pitchFamily="34" charset="0"/>
              <a:buChar char="•"/>
            </a:pPr>
            <a:r>
              <a:rPr lang="en-GB" sz="2000" i="1" dirty="0">
                <a:solidFill>
                  <a:schemeClr val="tx1"/>
                </a:solidFill>
              </a:rPr>
              <a:t>Tell me about your favourite character.</a:t>
            </a:r>
          </a:p>
          <a:p>
            <a:pPr>
              <a:buFont typeface="Arial" panose="020B0604020202020204" pitchFamily="34" charset="0"/>
              <a:buChar char="•"/>
            </a:pPr>
            <a:endParaRPr lang="en-GB" sz="2000" dirty="0">
              <a:solidFill>
                <a:schemeClr val="tx1"/>
              </a:solidFill>
            </a:endParaRPr>
          </a:p>
          <a:p>
            <a:r>
              <a:rPr lang="en-GB" sz="2000" dirty="0">
                <a:solidFill>
                  <a:schemeClr val="tx1"/>
                </a:solidFill>
              </a:rPr>
              <a:t>We want every child to become a confident, fluent reader who chooses to read because they LOVE it!</a:t>
            </a:r>
          </a:p>
          <a:p>
            <a:endParaRPr lang="en-GB" sz="2000" dirty="0">
              <a:solidFill>
                <a:schemeClr val="tx1"/>
              </a:solidFill>
            </a:endParaRPr>
          </a:p>
          <a:p>
            <a:r>
              <a:rPr lang="en-GB" sz="2000" dirty="0">
                <a:solidFill>
                  <a:schemeClr val="tx1"/>
                </a:solidFill>
              </a:rPr>
              <a:t>Even 10 minutes a day can make a difference.</a:t>
            </a:r>
          </a:p>
          <a:p>
            <a:endParaRPr lang="en-GB" sz="2000" dirty="0">
              <a:solidFill>
                <a:schemeClr val="tx1"/>
              </a:solidFill>
            </a:endParaRPr>
          </a:p>
          <a:p>
            <a:r>
              <a:rPr lang="en-GB" sz="2000" dirty="0">
                <a:solidFill>
                  <a:schemeClr val="tx1"/>
                </a:solidFill>
              </a:rPr>
              <a:t>Read together. Talk together. Enjoy books together.</a:t>
            </a:r>
          </a:p>
          <a:p>
            <a:br>
              <a:rPr lang="en-GB" sz="2000" dirty="0">
                <a:solidFill>
                  <a:schemeClr val="tx1"/>
                </a:solidFill>
              </a:rPr>
            </a:br>
            <a:r>
              <a:rPr lang="en-GB" sz="2000" dirty="0">
                <a:solidFill>
                  <a:schemeClr val="tx1"/>
                </a:solidFill>
              </a:rPr>
              <a:t>You are helping to build a reader for life! ❤️</a:t>
            </a:r>
          </a:p>
          <a:p>
            <a:endParaRPr lang="en-GB" sz="2000" dirty="0">
              <a:solidFill>
                <a:schemeClr val="tx1"/>
              </a:solidFill>
            </a:endParaRPr>
          </a:p>
        </p:txBody>
      </p:sp>
      <p:sp>
        <p:nvSpPr>
          <p:cNvPr id="14" name="Rectangle 3"/>
          <p:cNvSpPr>
            <a:spLocks noChangeArrowheads="1"/>
          </p:cNvSpPr>
          <p:nvPr/>
        </p:nvSpPr>
        <p:spPr bwMode="auto">
          <a:xfrm>
            <a:off x="407988" y="401638"/>
            <a:ext cx="7659917"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How Can I Help My Child at Home?</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274207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pPr marL="93662" algn="just">
              <a:defRPr/>
            </a:pPr>
            <a:r>
              <a:rPr lang="en-GB" sz="2800" dirty="0">
                <a:solidFill>
                  <a:schemeClr val="bg2">
                    <a:lumMod val="10000"/>
                  </a:schemeClr>
                </a:solidFill>
                <a:latin typeface="BPreplay" panose="02000503000000020004" pitchFamily="50" charset="0"/>
              </a:rPr>
              <a:t>                      </a:t>
            </a:r>
          </a:p>
          <a:p>
            <a:pPr marL="93662" algn="just">
              <a:defRPr/>
            </a:pPr>
            <a:endParaRPr lang="en-GB" sz="2000" dirty="0">
              <a:solidFill>
                <a:schemeClr val="bg2">
                  <a:lumMod val="10000"/>
                </a:schemeClr>
              </a:solidFill>
              <a:latin typeface="BPreplay" panose="02000503000000020004" pitchFamily="50" charset="0"/>
            </a:endParaRPr>
          </a:p>
          <a:p>
            <a:pPr marL="93662" algn="just">
              <a:defRPr/>
            </a:pPr>
            <a:endParaRPr lang="en-GB" sz="2000" dirty="0">
              <a:solidFill>
                <a:schemeClr val="bg2">
                  <a:lumMod val="10000"/>
                </a:schemeClr>
              </a:solidFill>
              <a:latin typeface="BPreplay" panose="02000503000000020004" pitchFamily="50" charset="0"/>
            </a:endParaRPr>
          </a:p>
          <a:p>
            <a:pPr marL="93662" algn="just">
              <a:defRPr/>
            </a:pPr>
            <a:endParaRPr lang="en-GB" sz="2000" dirty="0">
              <a:solidFill>
                <a:schemeClr val="bg2">
                  <a:lumMod val="10000"/>
                </a:schemeClr>
              </a:solidFill>
              <a:latin typeface="BPreplay" panose="02000503000000020004" pitchFamily="50" charset="0"/>
            </a:endParaRPr>
          </a:p>
          <a:p>
            <a:pPr marL="93662" algn="just">
              <a:defRPr/>
            </a:pPr>
            <a:endParaRPr lang="en-GB" sz="2400" dirty="0">
              <a:solidFill>
                <a:schemeClr val="bg2">
                  <a:lumMod val="10000"/>
                </a:schemeClr>
              </a:solidFill>
              <a:latin typeface="BPreplay" panose="02000503000000020004" pitchFamily="50" charset="0"/>
            </a:endParaRPr>
          </a:p>
          <a:p>
            <a:pPr marL="93662" algn="just">
              <a:defRPr/>
            </a:pPr>
            <a:endParaRPr lang="en-GB" sz="2000" dirty="0">
              <a:solidFill>
                <a:schemeClr val="bg2">
                  <a:lumMod val="10000"/>
                </a:schemeClr>
              </a:solidFill>
            </a:endParaRPr>
          </a:p>
          <a:p>
            <a:pPr marL="93662" algn="just">
              <a:defRPr/>
            </a:pPr>
            <a:r>
              <a:rPr lang="en-GB" sz="2000" dirty="0">
                <a:solidFill>
                  <a:schemeClr val="bg2">
                    <a:lumMod val="10000"/>
                  </a:schemeClr>
                </a:solidFill>
              </a:rPr>
              <a:t>We are incredibly lucky to have this resource to support reading. </a:t>
            </a:r>
          </a:p>
          <a:p>
            <a:pPr marL="93662" algn="just">
              <a:defRPr/>
            </a:pPr>
            <a:endParaRPr lang="en-GB" sz="2000" dirty="0">
              <a:solidFill>
                <a:schemeClr val="bg2">
                  <a:lumMod val="10000"/>
                </a:schemeClr>
              </a:solidFill>
            </a:endParaRPr>
          </a:p>
          <a:p>
            <a:pPr marL="93662" algn="just">
              <a:defRPr/>
            </a:pPr>
            <a:r>
              <a:rPr lang="en-GB" sz="2000" dirty="0">
                <a:solidFill>
                  <a:schemeClr val="bg2">
                    <a:lumMod val="10000"/>
                  </a:schemeClr>
                </a:solidFill>
              </a:rPr>
              <a:t>We have provided a Parent Guide for Active Learn for you to use at home.</a:t>
            </a:r>
          </a:p>
          <a:p>
            <a:pPr marL="93662" algn="just">
              <a:defRPr/>
            </a:pPr>
            <a:endParaRPr lang="en-GB" sz="2000" dirty="0">
              <a:solidFill>
                <a:schemeClr val="bg2">
                  <a:lumMod val="10000"/>
                </a:schemeClr>
              </a:solidFill>
            </a:endParaRPr>
          </a:p>
          <a:p>
            <a:pPr marL="93662" algn="just">
              <a:defRPr/>
            </a:pPr>
            <a:r>
              <a:rPr lang="en-GB" sz="2000" dirty="0">
                <a:solidFill>
                  <a:schemeClr val="bg2">
                    <a:lumMod val="10000"/>
                  </a:schemeClr>
                </a:solidFill>
              </a:rPr>
              <a:t>Please take a copy.</a:t>
            </a:r>
          </a:p>
          <a:p>
            <a:pPr marL="93662" algn="just">
              <a:defRPr/>
            </a:pPr>
            <a:endParaRPr lang="en-GB" sz="2000" dirty="0">
              <a:solidFill>
                <a:schemeClr val="bg2">
                  <a:lumMod val="10000"/>
                </a:schemeClr>
              </a:solidFill>
              <a:latin typeface="BPreplay" panose="02000503000000020004" pitchFamily="50" charset="0"/>
            </a:endParaRPr>
          </a:p>
          <a:p>
            <a:pPr marL="93662" algn="just">
              <a:defRPr/>
            </a:pPr>
            <a:endParaRPr lang="en-GB" sz="2000" dirty="0">
              <a:solidFill>
                <a:schemeClr val="bg2">
                  <a:lumMod val="10000"/>
                </a:schemeClr>
              </a:solidFill>
              <a:latin typeface="BPreplay" panose="02000503000000020004" pitchFamily="50" charset="0"/>
            </a:endParaRPr>
          </a:p>
          <a:p>
            <a:pPr marL="93662" algn="just">
              <a:defRPr/>
            </a:pPr>
            <a:endParaRPr lang="en-GB" sz="2000" dirty="0">
              <a:solidFill>
                <a:schemeClr val="bg2">
                  <a:lumMod val="10000"/>
                </a:schemeClr>
              </a:solidFill>
              <a:latin typeface="BPreplay" panose="02000503000000020004" pitchFamily="50" charset="0"/>
            </a:endParaRPr>
          </a:p>
          <a:p>
            <a:pPr marL="93662" algn="just">
              <a:defRPr/>
            </a:pPr>
            <a:endParaRPr lang="en-GB" sz="2000" dirty="0">
              <a:solidFill>
                <a:schemeClr val="bg2">
                  <a:lumMod val="10000"/>
                </a:schemeClr>
              </a:solidFill>
              <a:latin typeface="BPreplay" panose="02000503000000020004" pitchFamily="50" charset="0"/>
            </a:endParaRPr>
          </a:p>
          <a:p>
            <a:pPr marL="93662" algn="just">
              <a:defRPr/>
            </a:pPr>
            <a:endParaRPr lang="en-GB" sz="2000" dirty="0">
              <a:solidFill>
                <a:schemeClr val="bg2">
                  <a:lumMod val="10000"/>
                </a:schemeClr>
              </a:solidFill>
              <a:latin typeface="BPreplay" panose="02000503000000020004" pitchFamily="50" charset="0"/>
            </a:endParaRPr>
          </a:p>
          <a:p>
            <a:pPr marL="93662" algn="just">
              <a:defRPr/>
            </a:pPr>
            <a:endParaRPr lang="en-GB" sz="2000" dirty="0">
              <a:solidFill>
                <a:schemeClr val="bg2">
                  <a:lumMod val="10000"/>
                </a:schemeClr>
              </a:solidFill>
              <a:latin typeface="BPreplay" panose="02000503000000020004" pitchFamily="50" charset="0"/>
            </a:endParaRPr>
          </a:p>
        </p:txBody>
      </p:sp>
      <p:sp>
        <p:nvSpPr>
          <p:cNvPr id="14" name="Rectangle 3"/>
          <p:cNvSpPr>
            <a:spLocks noChangeArrowheads="1"/>
          </p:cNvSpPr>
          <p:nvPr/>
        </p:nvSpPr>
        <p:spPr bwMode="auto">
          <a:xfrm>
            <a:off x="407988" y="401638"/>
            <a:ext cx="3949543"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Learning at Home</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086C8455-17D7-132F-8A40-63AD6FB7F6AD}"/>
              </a:ext>
            </a:extLst>
          </p:cNvPr>
          <p:cNvPicPr>
            <a:picLocks noChangeAspect="1"/>
          </p:cNvPicPr>
          <p:nvPr/>
        </p:nvPicPr>
        <p:blipFill>
          <a:blip r:embed="rId4"/>
          <a:stretch>
            <a:fillRect/>
          </a:stretch>
        </p:blipFill>
        <p:spPr>
          <a:xfrm>
            <a:off x="3292186" y="1586298"/>
            <a:ext cx="2171700" cy="1466850"/>
          </a:xfrm>
          <a:prstGeom prst="rect">
            <a:avLst/>
          </a:prstGeom>
        </p:spPr>
      </p:pic>
    </p:spTree>
    <p:extLst>
      <p:ext uri="{BB962C8B-B14F-4D97-AF65-F5344CB8AC3E}">
        <p14:creationId xmlns:p14="http://schemas.microsoft.com/office/powerpoint/2010/main" val="18255617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pPr marL="93662" algn="just">
              <a:defRPr/>
            </a:pPr>
            <a:r>
              <a:rPr lang="en-GB" sz="2800" dirty="0">
                <a:solidFill>
                  <a:schemeClr val="bg2">
                    <a:lumMod val="10000"/>
                  </a:schemeClr>
                </a:solidFill>
              </a:rPr>
              <a:t>                      </a:t>
            </a:r>
          </a:p>
          <a:p>
            <a:pPr marL="93662" algn="just">
              <a:defRPr/>
            </a:pPr>
            <a:endParaRPr lang="en-GB" sz="2000" dirty="0">
              <a:solidFill>
                <a:schemeClr val="bg2">
                  <a:lumMod val="10000"/>
                </a:schemeClr>
              </a:solidFill>
            </a:endParaRPr>
          </a:p>
          <a:p>
            <a:pPr marL="93662" algn="just">
              <a:defRPr/>
            </a:pPr>
            <a:endParaRPr lang="en-GB" sz="2000" dirty="0">
              <a:solidFill>
                <a:schemeClr val="bg2">
                  <a:lumMod val="10000"/>
                </a:schemeClr>
              </a:solidFill>
            </a:endParaRPr>
          </a:p>
          <a:p>
            <a:pPr marL="93662" algn="just">
              <a:defRPr/>
            </a:pPr>
            <a:endParaRPr lang="en-GB" sz="2000" dirty="0">
              <a:solidFill>
                <a:schemeClr val="bg2">
                  <a:lumMod val="10000"/>
                </a:schemeClr>
              </a:solidFill>
            </a:endParaRPr>
          </a:p>
          <a:p>
            <a:pPr marL="93662" algn="just">
              <a:defRPr/>
            </a:pPr>
            <a:endParaRPr lang="en-GB" sz="2400" dirty="0">
              <a:solidFill>
                <a:schemeClr val="bg2">
                  <a:lumMod val="10000"/>
                </a:schemeClr>
              </a:solidFill>
            </a:endParaRPr>
          </a:p>
          <a:p>
            <a:pPr marL="93662" algn="just">
              <a:defRPr/>
            </a:pPr>
            <a:endParaRPr lang="en-GB" sz="2000" dirty="0">
              <a:solidFill>
                <a:schemeClr val="bg2">
                  <a:lumMod val="10000"/>
                </a:schemeClr>
              </a:solidFill>
            </a:endParaRPr>
          </a:p>
          <a:p>
            <a:pPr marL="93662" algn="just">
              <a:defRPr/>
            </a:pPr>
            <a:endParaRPr lang="en-GB" sz="2000" dirty="0">
              <a:solidFill>
                <a:schemeClr val="bg2">
                  <a:lumMod val="10000"/>
                </a:schemeClr>
              </a:solidFill>
            </a:endParaRPr>
          </a:p>
          <a:p>
            <a:pPr marL="436562" indent="-342900" algn="just">
              <a:buFont typeface="Arial" panose="020B0604020202020204" pitchFamily="34" charset="0"/>
              <a:buChar char="•"/>
              <a:defRPr/>
            </a:pPr>
            <a:r>
              <a:rPr lang="en-GB" sz="2000" dirty="0">
                <a:solidFill>
                  <a:schemeClr val="bg2">
                    <a:lumMod val="10000"/>
                  </a:schemeClr>
                </a:solidFill>
              </a:rPr>
              <a:t>Your child has a login in the front of their Reading Record.</a:t>
            </a:r>
          </a:p>
          <a:p>
            <a:pPr marL="436562" indent="-342900" algn="just">
              <a:buFont typeface="Arial" panose="020B0604020202020204" pitchFamily="34" charset="0"/>
              <a:buChar char="•"/>
              <a:defRPr/>
            </a:pPr>
            <a:r>
              <a:rPr lang="en-GB" sz="2000" dirty="0">
                <a:solidFill>
                  <a:schemeClr val="bg2">
                    <a:lumMod val="10000"/>
                  </a:schemeClr>
                </a:solidFill>
              </a:rPr>
              <a:t>This is a great resource for reading activities.</a:t>
            </a:r>
          </a:p>
          <a:p>
            <a:pPr marL="436562" indent="-342900" algn="just">
              <a:buFont typeface="Arial" panose="020B0604020202020204" pitchFamily="34" charset="0"/>
              <a:buChar char="•"/>
              <a:defRPr/>
            </a:pPr>
            <a:r>
              <a:rPr lang="en-GB" sz="2000" dirty="0">
                <a:solidFill>
                  <a:schemeClr val="bg2">
                    <a:lumMod val="10000"/>
                  </a:schemeClr>
                </a:solidFill>
              </a:rPr>
              <a:t>There is a great selection of e-books which you can read together.  A great way for your child to hear modelled reading.</a:t>
            </a:r>
          </a:p>
          <a:p>
            <a:pPr marL="93662" algn="just">
              <a:defRPr/>
            </a:pPr>
            <a:endParaRPr lang="en-GB" sz="2000" dirty="0">
              <a:solidFill>
                <a:schemeClr val="bg2">
                  <a:lumMod val="10000"/>
                </a:schemeClr>
              </a:solidFill>
            </a:endParaRPr>
          </a:p>
          <a:p>
            <a:pPr marL="93662" algn="just">
              <a:defRPr/>
            </a:pPr>
            <a:endParaRPr lang="en-GB" sz="2000" dirty="0">
              <a:solidFill>
                <a:schemeClr val="bg2">
                  <a:lumMod val="10000"/>
                </a:schemeClr>
              </a:solidFill>
            </a:endParaRPr>
          </a:p>
          <a:p>
            <a:pPr marL="93662" algn="just">
              <a:defRPr/>
            </a:pPr>
            <a:r>
              <a:rPr lang="en-GB" sz="2000" dirty="0">
                <a:solidFill>
                  <a:schemeClr val="bg2">
                    <a:lumMod val="10000"/>
                  </a:schemeClr>
                </a:solidFill>
              </a:rPr>
              <a:t> </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086C8455-17D7-132F-8A40-63AD6FB7F6AD}"/>
              </a:ext>
            </a:extLst>
          </p:cNvPr>
          <p:cNvPicPr>
            <a:picLocks noChangeAspect="1"/>
          </p:cNvPicPr>
          <p:nvPr/>
        </p:nvPicPr>
        <p:blipFill>
          <a:blip r:embed="rId4"/>
          <a:stretch>
            <a:fillRect/>
          </a:stretch>
        </p:blipFill>
        <p:spPr>
          <a:xfrm>
            <a:off x="3292186" y="1586298"/>
            <a:ext cx="2171700" cy="1466850"/>
          </a:xfrm>
          <a:prstGeom prst="rect">
            <a:avLst/>
          </a:prstGeom>
        </p:spPr>
      </p:pic>
    </p:spTree>
    <p:extLst>
      <p:ext uri="{BB962C8B-B14F-4D97-AF65-F5344CB8AC3E}">
        <p14:creationId xmlns:p14="http://schemas.microsoft.com/office/powerpoint/2010/main" val="31591952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9675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pPr marL="93662" algn="just">
              <a:defRPr/>
            </a:pPr>
            <a:r>
              <a:rPr lang="en-GB" sz="2800" dirty="0">
                <a:solidFill>
                  <a:schemeClr val="bg2">
                    <a:lumMod val="10000"/>
                  </a:schemeClr>
                </a:solidFill>
              </a:rPr>
              <a:t>                      </a:t>
            </a:r>
          </a:p>
          <a:p>
            <a:pPr marL="93662" algn="just">
              <a:defRPr/>
            </a:pPr>
            <a:endParaRPr lang="en-GB" sz="2000" dirty="0">
              <a:solidFill>
                <a:schemeClr val="bg2">
                  <a:lumMod val="10000"/>
                </a:schemeClr>
              </a:solidFill>
            </a:endParaRPr>
          </a:p>
          <a:p>
            <a:pPr marL="93662" algn="just">
              <a:defRPr/>
            </a:pPr>
            <a:endParaRPr lang="en-GB" sz="2000" dirty="0">
              <a:solidFill>
                <a:schemeClr val="bg2">
                  <a:lumMod val="10000"/>
                </a:schemeClr>
              </a:solidFill>
            </a:endParaRPr>
          </a:p>
          <a:p>
            <a:pPr marL="93662" algn="just">
              <a:defRPr/>
            </a:pPr>
            <a:endParaRPr lang="en-GB" sz="2000" dirty="0">
              <a:solidFill>
                <a:schemeClr val="bg2">
                  <a:lumMod val="10000"/>
                </a:schemeClr>
              </a:solidFill>
            </a:endParaRPr>
          </a:p>
          <a:p>
            <a:pPr marL="93662" algn="just">
              <a:defRPr/>
            </a:pPr>
            <a:endParaRPr lang="en-GB" sz="2400" dirty="0">
              <a:solidFill>
                <a:schemeClr val="bg2">
                  <a:lumMod val="10000"/>
                </a:schemeClr>
              </a:solidFill>
            </a:endParaRPr>
          </a:p>
          <a:p>
            <a:pPr marL="93662" algn="just">
              <a:defRPr/>
            </a:pPr>
            <a:endParaRPr lang="en-GB" sz="2000" dirty="0">
              <a:solidFill>
                <a:schemeClr val="bg2">
                  <a:lumMod val="10000"/>
                </a:schemeClr>
              </a:solidFill>
            </a:endParaRPr>
          </a:p>
          <a:p>
            <a:pPr marL="93662" algn="just">
              <a:defRPr/>
            </a:pPr>
            <a:endParaRPr lang="en-GB" sz="2000" dirty="0">
              <a:solidFill>
                <a:schemeClr val="bg2">
                  <a:lumMod val="10000"/>
                </a:schemeClr>
              </a:solidFill>
            </a:endParaRPr>
          </a:p>
          <a:p>
            <a:pPr marL="436562" indent="-342900" algn="just">
              <a:buFont typeface="Arial" panose="020B0604020202020204" pitchFamily="34" charset="0"/>
              <a:buChar char="•"/>
              <a:defRPr/>
            </a:pPr>
            <a:r>
              <a:rPr lang="en-GB" sz="2000" dirty="0">
                <a:solidFill>
                  <a:schemeClr val="tx1"/>
                </a:solidFill>
              </a:rPr>
              <a:t>Doodle Learning is </a:t>
            </a:r>
            <a:r>
              <a:rPr lang="en-GB" sz="2000" b="1" dirty="0">
                <a:solidFill>
                  <a:schemeClr val="tx1"/>
                </a:solidFill>
              </a:rPr>
              <a:t>fun, engaging and interactive</a:t>
            </a:r>
            <a:r>
              <a:rPr lang="en-GB" sz="2000" dirty="0">
                <a:solidFill>
                  <a:schemeClr val="tx1"/>
                </a:solidFill>
              </a:rPr>
              <a:t>, helping  children practise key skills regularly in a way that feels like a game.</a:t>
            </a:r>
          </a:p>
          <a:p>
            <a:pPr marL="436562" indent="-342900" algn="just">
              <a:buFont typeface="Arial" panose="020B0604020202020204" pitchFamily="34" charset="0"/>
              <a:buChar char="•"/>
              <a:defRPr/>
            </a:pPr>
            <a:r>
              <a:rPr lang="en-GB" sz="2000" dirty="0">
                <a:solidFill>
                  <a:schemeClr val="tx1"/>
                </a:solidFill>
              </a:rPr>
              <a:t> It provides opportunities for children to </a:t>
            </a:r>
            <a:r>
              <a:rPr lang="en-GB" sz="2000" b="1" dirty="0">
                <a:solidFill>
                  <a:schemeClr val="tx1"/>
                </a:solidFill>
              </a:rPr>
              <a:t>build confidence, develop fluency and strengthen their understanding</a:t>
            </a:r>
            <a:r>
              <a:rPr lang="en-GB" sz="2000" dirty="0">
                <a:solidFill>
                  <a:schemeClr val="tx1"/>
                </a:solidFill>
              </a:rPr>
              <a:t> through activities matched to their level. </a:t>
            </a:r>
          </a:p>
          <a:p>
            <a:pPr marL="436562" indent="-342900" algn="just">
              <a:buFont typeface="Arial" panose="020B0604020202020204" pitchFamily="34" charset="0"/>
              <a:buChar char="•"/>
              <a:defRPr/>
            </a:pPr>
            <a:r>
              <a:rPr lang="en-GB" sz="2000" dirty="0">
                <a:solidFill>
                  <a:schemeClr val="tx1"/>
                </a:solidFill>
              </a:rPr>
              <a:t>Your child has a login in their Reading Record.</a:t>
            </a:r>
          </a:p>
          <a:p>
            <a:pPr marL="93662" algn="just">
              <a:defRPr/>
            </a:pPr>
            <a:endParaRPr lang="en-GB" sz="2000" dirty="0">
              <a:solidFill>
                <a:schemeClr val="bg2">
                  <a:lumMod val="10000"/>
                </a:schemeClr>
              </a:solidFill>
            </a:endParaRPr>
          </a:p>
          <a:p>
            <a:pPr marL="93662" algn="just">
              <a:defRPr/>
            </a:pPr>
            <a:endParaRPr lang="en-GB" sz="2000" dirty="0">
              <a:solidFill>
                <a:schemeClr val="bg2">
                  <a:lumMod val="10000"/>
                </a:schemeClr>
              </a:solidFill>
            </a:endParaRP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AFD5C10A-9F0B-40F7-8A47-A7CCF855E709}"/>
              </a:ext>
            </a:extLst>
          </p:cNvPr>
          <p:cNvPicPr>
            <a:picLocks noChangeAspect="1"/>
          </p:cNvPicPr>
          <p:nvPr/>
        </p:nvPicPr>
        <p:blipFill>
          <a:blip r:embed="rId4"/>
          <a:stretch>
            <a:fillRect/>
          </a:stretch>
        </p:blipFill>
        <p:spPr>
          <a:xfrm>
            <a:off x="3244326" y="1376732"/>
            <a:ext cx="2495550" cy="1743075"/>
          </a:xfrm>
          <a:prstGeom prst="rect">
            <a:avLst/>
          </a:prstGeom>
        </p:spPr>
      </p:pic>
    </p:spTree>
    <p:extLst>
      <p:ext uri="{BB962C8B-B14F-4D97-AF65-F5344CB8AC3E}">
        <p14:creationId xmlns:p14="http://schemas.microsoft.com/office/powerpoint/2010/main" val="24677841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407988" y="127295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pPr marL="93662" algn="just">
              <a:defRPr/>
            </a:pPr>
            <a:r>
              <a:rPr lang="en-GB" sz="2800" dirty="0">
                <a:solidFill>
                  <a:schemeClr val="bg2">
                    <a:lumMod val="10000"/>
                  </a:schemeClr>
                </a:solidFill>
              </a:rPr>
              <a:t>                      </a:t>
            </a:r>
          </a:p>
          <a:p>
            <a:pPr marL="93662" algn="ctr">
              <a:defRPr/>
            </a:pPr>
            <a:r>
              <a:rPr lang="en-GB" sz="7200" dirty="0">
                <a:solidFill>
                  <a:schemeClr val="bg2">
                    <a:lumMod val="10000"/>
                  </a:schemeClr>
                </a:solidFill>
              </a:rPr>
              <a:t>Thank you!</a:t>
            </a:r>
          </a:p>
          <a:p>
            <a:pPr marL="93662" algn="just">
              <a:defRPr/>
            </a:pPr>
            <a:endParaRPr lang="en-GB" sz="2000" dirty="0">
              <a:solidFill>
                <a:schemeClr val="bg2">
                  <a:lumMod val="10000"/>
                </a:schemeClr>
              </a:solidFill>
            </a:endParaRPr>
          </a:p>
          <a:p>
            <a:pPr marL="93662" algn="just">
              <a:defRPr/>
            </a:pPr>
            <a:endParaRPr lang="en-GB" sz="2000" dirty="0">
              <a:solidFill>
                <a:schemeClr val="bg2">
                  <a:lumMod val="10000"/>
                </a:schemeClr>
              </a:solidFill>
            </a:endParaRPr>
          </a:p>
        </p:txBody>
      </p:sp>
      <p:sp>
        <p:nvSpPr>
          <p:cNvPr id="14" name="Rectangle 3"/>
          <p:cNvSpPr>
            <a:spLocks noChangeArrowheads="1"/>
          </p:cNvSpPr>
          <p:nvPr/>
        </p:nvSpPr>
        <p:spPr bwMode="auto">
          <a:xfrm>
            <a:off x="407988" y="401638"/>
            <a:ext cx="184731"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GB" altLang="en-US" sz="3600" b="1" dirty="0">
              <a:solidFill>
                <a:schemeClr val="bg1"/>
              </a:solidFill>
              <a:latin typeface="BPreplay" panose="02000503000000020004" pitchFamily="50" charset="0"/>
            </a:endParaRP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735698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9536E-D159-4112-8566-650EFC517762}"/>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E646591-447E-4517-8006-F7F36215F4F0}"/>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028121258"/>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1559</TotalTime>
  <Words>1651</Words>
  <Application>Microsoft Office PowerPoint</Application>
  <PresentationFormat>On-screen Show (4:3)</PresentationFormat>
  <Paragraphs>163</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BPreplay</vt:lpstr>
      <vt:lpstr>Sassoon Infant Md</vt:lpstr>
      <vt:lpstr>Sassoon Infant Rg</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Lizzie Simpson</cp:lastModifiedBy>
  <cp:revision>161</cp:revision>
  <dcterms:created xsi:type="dcterms:W3CDTF">2014-10-01T16:09:27Z</dcterms:created>
  <dcterms:modified xsi:type="dcterms:W3CDTF">2026-09-13T22:17:57Z</dcterms:modified>
</cp:coreProperties>
</file>