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bookmarkIdSeed="2">
  <p:sldMasterIdLst>
    <p:sldMasterId id="2147483648" r:id="rId1"/>
    <p:sldMasterId id="2147483660" r:id="rId2"/>
  </p:sldMasterIdLst>
  <p:notesMasterIdLst>
    <p:notesMasterId r:id="rId17"/>
  </p:notesMasterIdLst>
  <p:sldIdLst>
    <p:sldId id="299" r:id="rId3"/>
    <p:sldId id="318" r:id="rId4"/>
    <p:sldId id="271" r:id="rId5"/>
    <p:sldId id="272" r:id="rId6"/>
    <p:sldId id="304" r:id="rId7"/>
    <p:sldId id="266" r:id="rId8"/>
    <p:sldId id="319" r:id="rId9"/>
    <p:sldId id="309" r:id="rId10"/>
    <p:sldId id="314" r:id="rId11"/>
    <p:sldId id="315" r:id="rId12"/>
    <p:sldId id="316" r:id="rId13"/>
    <p:sldId id="312" r:id="rId14"/>
    <p:sldId id="313" r:id="rId15"/>
    <p:sldId id="317" r:id="rId16"/>
  </p:sldIdLst>
  <p:sldSz cx="12192000" cy="6858000"/>
  <p:notesSz cx="6858000" cy="9144000"/>
  <p:embeddedFontLst>
    <p:embeddedFont>
      <p:font typeface="Open Sans Light" panose="020B0604020202020204" charset="0"/>
      <p:regular r:id="rId18"/>
      <p:italic r:id="rId19"/>
    </p:embeddedFont>
    <p:embeddedFont>
      <p:font typeface="Lato" panose="020B0604020202020204" charset="0"/>
      <p:regular r:id="rId20"/>
      <p:bold r:id="rId21"/>
      <p:italic r:id="rId22"/>
      <p:boldItalic r:id="rId23"/>
    </p:embeddedFont>
    <p:embeddedFont>
      <p:font typeface="Gill Sans MT" panose="020B0502020104020203" pitchFamily="34" charset="0"/>
      <p:regular r:id="rId24"/>
      <p:bold r:id="rId25"/>
      <p:italic r:id="rId26"/>
      <p:boldItalic r:id="rId27"/>
    </p:embeddedFont>
    <p:embeddedFont>
      <p:font typeface="League Spartan" panose="020B0604020202020204" charset="0"/>
      <p:bold r:id="rId28"/>
    </p:embeddedFont>
    <p:embeddedFont>
      <p:font typeface="Segoe Print" panose="02000600000000000000" pitchFamily="2" charset="0"/>
      <p:regular r:id="rId29"/>
      <p:bold r:id="rId30"/>
    </p:embeddedFont>
    <p:embeddedFont>
      <p:font typeface="Calibri" panose="020F0502020204030204" pitchFamily="34" charset="0"/>
      <p:regular r:id="rId31"/>
      <p:bold r:id="rId32"/>
      <p:italic r:id="rId33"/>
      <p:boldItalic r:id="rId34"/>
    </p:embeddedFont>
    <p:embeddedFont>
      <p:font typeface="Calibri Light" panose="020F0302020204030204" pitchFamily="34" charset="0"/>
      <p:regular r:id="rId35"/>
      <p:italic r:id="rId36"/>
    </p:embeddedFont>
    <p:embeddedFont>
      <p:font typeface="Open Sans Extrabold" panose="020B0604020202020204" charset="0"/>
      <p:bold r:id="rId37"/>
      <p:boldItalic r:id="rId3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ally Martin" initials="SM" lastIdx="62" clrIdx="0">
    <p:extLst/>
  </p:cmAuthor>
  <p:cmAuthor id="2" name="Karen" initials="KS" lastIdx="20" clrIdx="1"/>
  <p:cmAuthor id="3" name="Jenny Barksfield" initials="JB" lastIdx="8" clrIdx="2">
    <p:extLst/>
  </p:cmAuthor>
  <p:cmAuthor id="4" name="Jenny Fox" initials="JF" lastIdx="30" clrIdx="3">
    <p:extLst/>
  </p:cmAuthor>
  <p:cmAuthor id="5" name="Bethan Miller" initials="BM" lastIdx="9" clrIdx="4">
    <p:extLst>
      <p:ext uri="{19B8F6BF-5375-455C-9EA6-DF929625EA0E}">
        <p15:presenceInfo xmlns:p15="http://schemas.microsoft.com/office/powerpoint/2012/main" userId="S-1-5-21-1285066173-1815393381-3561576999-264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8BADC"/>
    <a:srgbClr val="95519E"/>
    <a:srgbClr val="DAF3D7"/>
    <a:srgbClr val="FFBDBD"/>
    <a:srgbClr val="CCFFCC"/>
    <a:srgbClr val="747679"/>
    <a:srgbClr val="CC66FF"/>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8837" autoAdjust="0"/>
    <p:restoredTop sz="77312" autoAdjust="0"/>
  </p:normalViewPr>
  <p:slideViewPr>
    <p:cSldViewPr snapToGrid="0">
      <p:cViewPr varScale="1">
        <p:scale>
          <a:sx n="57" d="100"/>
          <a:sy n="57" d="100"/>
        </p:scale>
        <p:origin x="1512" y="42"/>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font" Target="fonts/font1.fntdata"/><Relationship Id="rId26" Type="http://schemas.openxmlformats.org/officeDocument/2006/relationships/font" Target="fonts/font9.fntdata"/><Relationship Id="rId39" Type="http://schemas.openxmlformats.org/officeDocument/2006/relationships/commentAuthors" Target="commentAuthors.xml"/><Relationship Id="rId3" Type="http://schemas.openxmlformats.org/officeDocument/2006/relationships/slide" Target="slides/slide1.xml"/><Relationship Id="rId21" Type="http://schemas.openxmlformats.org/officeDocument/2006/relationships/font" Target="fonts/font4.fntdata"/><Relationship Id="rId34" Type="http://schemas.openxmlformats.org/officeDocument/2006/relationships/font" Target="fonts/font17.fntdata"/><Relationship Id="rId42"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notesMaster" Target="notesMasters/notesMaster1.xml"/><Relationship Id="rId25" Type="http://schemas.openxmlformats.org/officeDocument/2006/relationships/font" Target="fonts/font8.fntdata"/><Relationship Id="rId33" Type="http://schemas.openxmlformats.org/officeDocument/2006/relationships/font" Target="fonts/font16.fntdata"/><Relationship Id="rId38" Type="http://schemas.openxmlformats.org/officeDocument/2006/relationships/font" Target="fonts/font21.fntdata"/><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font" Target="fonts/font3.fntdata"/><Relationship Id="rId29" Type="http://schemas.openxmlformats.org/officeDocument/2006/relationships/font" Target="fonts/font12.fntdata"/><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font" Target="fonts/font7.fntdata"/><Relationship Id="rId32" Type="http://schemas.openxmlformats.org/officeDocument/2006/relationships/font" Target="fonts/font15.fntdata"/><Relationship Id="rId37" Type="http://schemas.openxmlformats.org/officeDocument/2006/relationships/font" Target="fonts/font20.fntdata"/><Relationship Id="rId40"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font" Target="fonts/font6.fntdata"/><Relationship Id="rId28" Type="http://schemas.openxmlformats.org/officeDocument/2006/relationships/font" Target="fonts/font11.fntdata"/><Relationship Id="rId36" Type="http://schemas.openxmlformats.org/officeDocument/2006/relationships/font" Target="fonts/font19.fntdata"/><Relationship Id="rId10" Type="http://schemas.openxmlformats.org/officeDocument/2006/relationships/slide" Target="slides/slide8.xml"/><Relationship Id="rId19" Type="http://schemas.openxmlformats.org/officeDocument/2006/relationships/font" Target="fonts/font2.fntdata"/><Relationship Id="rId31" Type="http://schemas.openxmlformats.org/officeDocument/2006/relationships/font" Target="fonts/font14.fntdata"/><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font" Target="fonts/font5.fntdata"/><Relationship Id="rId27" Type="http://schemas.openxmlformats.org/officeDocument/2006/relationships/font" Target="fonts/font10.fntdata"/><Relationship Id="rId30" Type="http://schemas.openxmlformats.org/officeDocument/2006/relationships/font" Target="fonts/font13.fntdata"/><Relationship Id="rId35" Type="http://schemas.openxmlformats.org/officeDocument/2006/relationships/font" Target="fonts/font18.fntdata"/><Relationship Id="rId43"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D187F6F-9843-49C6-B98B-30FABCBEA948}" type="datetimeFigureOut">
              <a:rPr lang="en-GB" smtClean="0"/>
              <a:t>26/06/2020</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67DB251-18AC-41D5-959F-F289AB917537}" type="slidenum">
              <a:rPr lang="en-GB" smtClean="0"/>
              <a:t>‹#›</a:t>
            </a:fld>
            <a:endParaRPr lang="en-GB" dirty="0"/>
          </a:p>
        </p:txBody>
      </p:sp>
    </p:spTree>
    <p:extLst>
      <p:ext uri="{BB962C8B-B14F-4D97-AF65-F5344CB8AC3E}">
        <p14:creationId xmlns:p14="http://schemas.microsoft.com/office/powerpoint/2010/main" val="18683648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67DB251-18AC-41D5-959F-F289AB917537}"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046155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0" i="0" dirty="0"/>
          </a:p>
          <a:p>
            <a:endParaRPr lang="en-GB" b="0" i="0" dirty="0"/>
          </a:p>
          <a:p>
            <a:endParaRPr lang="en-GB" b="0" i="1" dirty="0"/>
          </a:p>
        </p:txBody>
      </p:sp>
      <p:sp>
        <p:nvSpPr>
          <p:cNvPr id="4" name="Slide Number Placeholder 3"/>
          <p:cNvSpPr>
            <a:spLocks noGrp="1"/>
          </p:cNvSpPr>
          <p:nvPr>
            <p:ph type="sldNum" sz="quarter" idx="10"/>
          </p:nvPr>
        </p:nvSpPr>
        <p:spPr/>
        <p:txBody>
          <a:bodyPr/>
          <a:lstStyle/>
          <a:p>
            <a:fld id="{567DB251-18AC-41D5-959F-F289AB917537}" type="slidenum">
              <a:rPr lang="en-GB" smtClean="0"/>
              <a:t>3</a:t>
            </a:fld>
            <a:endParaRPr lang="en-GB" dirty="0"/>
          </a:p>
        </p:txBody>
      </p:sp>
    </p:spTree>
    <p:extLst>
      <p:ext uri="{BB962C8B-B14F-4D97-AF65-F5344CB8AC3E}">
        <p14:creationId xmlns:p14="http://schemas.microsoft.com/office/powerpoint/2010/main" val="15196744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4</a:t>
            </a:fld>
            <a:endParaRPr lang="en-GB" dirty="0"/>
          </a:p>
        </p:txBody>
      </p:sp>
    </p:spTree>
    <p:extLst>
      <p:ext uri="{BB962C8B-B14F-4D97-AF65-F5344CB8AC3E}">
        <p14:creationId xmlns:p14="http://schemas.microsoft.com/office/powerpoint/2010/main" val="30371514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dirty="0">
              <a:effectLst/>
            </a:endParaRP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67DB251-18AC-41D5-959F-F289AB917537}"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2694411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1" i="0" baseline="0" dirty="0"/>
          </a:p>
          <a:p>
            <a:endParaRPr lang="en-US" b="0" dirty="0"/>
          </a:p>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6</a:t>
            </a:fld>
            <a:endParaRPr lang="en-GB" dirty="0"/>
          </a:p>
        </p:txBody>
      </p:sp>
    </p:spTree>
    <p:extLst>
      <p:ext uri="{BB962C8B-B14F-4D97-AF65-F5344CB8AC3E}">
        <p14:creationId xmlns:p14="http://schemas.microsoft.com/office/powerpoint/2010/main" val="205820984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b="1" dirty="0" smtClean="0"/>
              <a:t>Every day</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smtClean="0">
                <a:solidFill>
                  <a:schemeClr val="tx1"/>
                </a:solidFill>
              </a:rPr>
              <a:t>Brush hair, brush teeth twice in a day, put on deodorant and change underwear. Shower if the person exercised that day.</a:t>
            </a:r>
          </a:p>
          <a:p>
            <a:endParaRPr lang="en-GB" b="1" dirty="0" smtClean="0"/>
          </a:p>
          <a:p>
            <a:r>
              <a:rPr lang="en-GB" b="1" dirty="0" smtClean="0"/>
              <a:t>A few times a week</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smtClean="0">
                <a:solidFill>
                  <a:schemeClr val="tx1"/>
                </a:solidFill>
              </a:rPr>
              <a:t>Shower or have a bath, wash hair (may be more or less depending on how oily a person’s hair is) and wash clothes.</a:t>
            </a:r>
          </a:p>
          <a:p>
            <a:endParaRPr lang="en-GB" b="1" dirty="0" smtClean="0"/>
          </a:p>
          <a:p>
            <a:r>
              <a:rPr lang="en-GB" b="1" dirty="0" smtClean="0"/>
              <a:t>Once a week</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smtClean="0">
                <a:solidFill>
                  <a:schemeClr val="tx1"/>
                </a:solidFill>
              </a:rPr>
              <a:t>Wash PE kit (or more often if you do PE on more than one day) or outerwear such as school jumpers.  </a:t>
            </a:r>
          </a:p>
          <a:p>
            <a:endParaRPr lang="en-GB" b="1" dirty="0" smtClean="0"/>
          </a:p>
        </p:txBody>
      </p:sp>
      <p:sp>
        <p:nvSpPr>
          <p:cNvPr id="4" name="Slide Number Placeholder 3"/>
          <p:cNvSpPr>
            <a:spLocks noGrp="1"/>
          </p:cNvSpPr>
          <p:nvPr>
            <p:ph type="sldNum" sz="quarter" idx="10"/>
          </p:nvPr>
        </p:nvSpPr>
        <p:spPr/>
        <p:txBody>
          <a:bodyPr/>
          <a:lstStyle/>
          <a:p>
            <a:fld id="{567DB251-18AC-41D5-959F-F289AB917537}" type="slidenum">
              <a:rPr lang="en-GB" smtClean="0"/>
              <a:t>7</a:t>
            </a:fld>
            <a:endParaRPr lang="en-GB" dirty="0"/>
          </a:p>
        </p:txBody>
      </p:sp>
    </p:spTree>
    <p:extLst>
      <p:ext uri="{BB962C8B-B14F-4D97-AF65-F5344CB8AC3E}">
        <p14:creationId xmlns:p14="http://schemas.microsoft.com/office/powerpoint/2010/main" val="141351686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dirty="0">
              <a:effectLst/>
            </a:endParaRP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67DB251-18AC-41D5-959F-F289AB917537}"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579514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spcAft>
                <a:spcPts val="0"/>
              </a:spcAft>
            </a:pPr>
            <a:endParaRPr lang="en-GB" b="0" i="0" baseline="0" dirty="0"/>
          </a:p>
        </p:txBody>
      </p:sp>
      <p:sp>
        <p:nvSpPr>
          <p:cNvPr id="4" name="Slide Number Placeholder 3"/>
          <p:cNvSpPr>
            <a:spLocks noGrp="1"/>
          </p:cNvSpPr>
          <p:nvPr>
            <p:ph type="sldNum" sz="quarter" idx="10"/>
          </p:nvPr>
        </p:nvSpPr>
        <p:spPr/>
        <p:txBody>
          <a:bodyPr/>
          <a:lstStyle/>
          <a:p>
            <a:fld id="{567DB251-18AC-41D5-959F-F289AB917537}" type="slidenum">
              <a:rPr lang="en-GB" smtClean="0"/>
              <a:t>13</a:t>
            </a:fld>
            <a:endParaRPr lang="en-GB"/>
          </a:p>
        </p:txBody>
      </p:sp>
    </p:spTree>
    <p:extLst>
      <p:ext uri="{BB962C8B-B14F-4D97-AF65-F5344CB8AC3E}">
        <p14:creationId xmlns:p14="http://schemas.microsoft.com/office/powerpoint/2010/main" val="42668949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984470F4-175C-4A70-8ECA-46736DE131CE}" type="datetime1">
              <a:rPr lang="en-GB" smtClean="0"/>
              <a:t>26/06/2020</a:t>
            </a:fld>
            <a:endParaRPr lang="en-GB" dirty="0"/>
          </a:p>
        </p:txBody>
      </p:sp>
      <p:sp>
        <p:nvSpPr>
          <p:cNvPr id="5" name="Footer Placeholder 4"/>
          <p:cNvSpPr>
            <a:spLocks noGrp="1"/>
          </p:cNvSpPr>
          <p:nvPr>
            <p:ph type="ftr" sz="quarter" idx="11"/>
          </p:nvPr>
        </p:nvSpPr>
        <p:spPr/>
        <p:txBody>
          <a:bodyPr/>
          <a:lstStyle/>
          <a:p>
            <a:r>
              <a:rPr lang="en-GB" dirty="0"/>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42426844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bg>
      <p:bgPr>
        <a:solidFill>
          <a:srgbClr val="95519E"/>
        </a:solid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1769436" y="6567015"/>
            <a:ext cx="422564" cy="365125"/>
          </a:xfrm>
          <a:prstGeom prst="rect">
            <a:avLst/>
          </a:prstGeom>
        </p:spPr>
        <p:txBody>
          <a:bodyPr/>
          <a:lstStyle>
            <a:lvl1pP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pPr/>
              <a:t>‹#›</a:t>
            </a:fld>
            <a:endParaRPr lang="en-GB" dirty="0"/>
          </a:p>
        </p:txBody>
      </p:sp>
      <p:sp>
        <p:nvSpPr>
          <p:cNvPr id="3" name="Picture Placeholder 2"/>
          <p:cNvSpPr>
            <a:spLocks noGrp="1"/>
          </p:cNvSpPr>
          <p:nvPr>
            <p:ph type="pic" sz="quarter" idx="13"/>
          </p:nvPr>
        </p:nvSpPr>
        <p:spPr>
          <a:xfrm>
            <a:off x="9448199" y="980303"/>
            <a:ext cx="1854200" cy="2833688"/>
          </a:xfrm>
          <a:prstGeom prst="rect">
            <a:avLst/>
          </a:prstGeom>
        </p:spPr>
        <p:txBody>
          <a:bodyPr/>
          <a:lstStyle/>
          <a:p>
            <a:endParaRPr lang="en-GB" dirty="0"/>
          </a:p>
        </p:txBody>
      </p:sp>
      <p:sp>
        <p:nvSpPr>
          <p:cNvPr id="5" name="Picture Placeholder 4"/>
          <p:cNvSpPr>
            <a:spLocks noGrp="1"/>
          </p:cNvSpPr>
          <p:nvPr>
            <p:ph type="pic" sz="quarter" idx="14"/>
          </p:nvPr>
        </p:nvSpPr>
        <p:spPr>
          <a:xfrm>
            <a:off x="2817813" y="1152525"/>
            <a:ext cx="1828800" cy="1828800"/>
          </a:xfrm>
          <a:prstGeom prst="rect">
            <a:avLst/>
          </a:prstGeom>
        </p:spPr>
        <p:txBody>
          <a:bodyPr/>
          <a:lstStyle/>
          <a:p>
            <a:endParaRPr lang="en-GB" dirty="0"/>
          </a:p>
        </p:txBody>
      </p:sp>
    </p:spTree>
    <p:extLst>
      <p:ext uri="{BB962C8B-B14F-4D97-AF65-F5344CB8AC3E}">
        <p14:creationId xmlns:p14="http://schemas.microsoft.com/office/powerpoint/2010/main" val="16549910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88E2805F-DA71-4224-9B1D-7B332DC352DD}" type="datetime1">
              <a:rPr lang="en-GB" smtClean="0"/>
              <a:t>26/06/2020</a:t>
            </a:fld>
            <a:endParaRPr lang="en-GB" dirty="0"/>
          </a:p>
        </p:txBody>
      </p:sp>
      <p:sp>
        <p:nvSpPr>
          <p:cNvPr id="5" name="Footer Placeholder 4"/>
          <p:cNvSpPr>
            <a:spLocks noGrp="1"/>
          </p:cNvSpPr>
          <p:nvPr>
            <p:ph type="ftr" sz="quarter" idx="11"/>
          </p:nvPr>
        </p:nvSpPr>
        <p:spPr/>
        <p:txBody>
          <a:bodyPr/>
          <a:lstStyle/>
          <a:p>
            <a:r>
              <a:rPr lang="en-GB" dirty="0"/>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36034453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2D636E0B-35A5-4DF2-ACE2-1A1E85DBD40F}" type="datetime1">
              <a:rPr lang="en-GB" smtClean="0"/>
              <a:t>26/06/2020</a:t>
            </a:fld>
            <a:endParaRPr lang="en-GB" dirty="0"/>
          </a:p>
        </p:txBody>
      </p:sp>
      <p:sp>
        <p:nvSpPr>
          <p:cNvPr id="6" name="Footer Placeholder 5"/>
          <p:cNvSpPr>
            <a:spLocks noGrp="1"/>
          </p:cNvSpPr>
          <p:nvPr>
            <p:ph type="ftr" sz="quarter" idx="11"/>
          </p:nvPr>
        </p:nvSpPr>
        <p:spPr/>
        <p:txBody>
          <a:bodyPr/>
          <a:lstStyle/>
          <a:p>
            <a:r>
              <a:rPr lang="en-GB" dirty="0"/>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20306121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a:xfrm>
            <a:off x="838200" y="6356350"/>
            <a:ext cx="2743200" cy="365125"/>
          </a:xfrm>
          <a:prstGeom prst="rect">
            <a:avLst/>
          </a:prstGeom>
        </p:spPr>
        <p:txBody>
          <a:bodyPr/>
          <a:lstStyle/>
          <a:p>
            <a:fld id="{2AEDC1C9-F2F6-4A2B-B860-DDCD2DDDF51E}" type="datetime1">
              <a:rPr lang="en-GB" smtClean="0"/>
              <a:t>26/06/2020</a:t>
            </a:fld>
            <a:endParaRPr lang="en-GB" dirty="0"/>
          </a:p>
        </p:txBody>
      </p:sp>
      <p:sp>
        <p:nvSpPr>
          <p:cNvPr id="8" name="Footer Placeholder 7"/>
          <p:cNvSpPr>
            <a:spLocks noGrp="1"/>
          </p:cNvSpPr>
          <p:nvPr>
            <p:ph type="ftr" sz="quarter" idx="11"/>
          </p:nvPr>
        </p:nvSpPr>
        <p:spPr/>
        <p:txBody>
          <a:bodyPr/>
          <a:lstStyle/>
          <a:p>
            <a:r>
              <a:rPr lang="en-GB" dirty="0"/>
              <a:t>© PSHE Association 2018   </a:t>
            </a:r>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12099929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33AF0C7C-4974-4629-A2CD-C62706C669CA}" type="datetime1">
              <a:rPr lang="en-GB" smtClean="0"/>
              <a:t>26/06/2020</a:t>
            </a:fld>
            <a:endParaRPr lang="en-GB" dirty="0"/>
          </a:p>
        </p:txBody>
      </p:sp>
      <p:sp>
        <p:nvSpPr>
          <p:cNvPr id="4" name="Footer Placeholder 3"/>
          <p:cNvSpPr>
            <a:spLocks noGrp="1"/>
          </p:cNvSpPr>
          <p:nvPr>
            <p:ph type="ftr" sz="quarter" idx="11"/>
          </p:nvPr>
        </p:nvSpPr>
        <p:spPr/>
        <p:txBody>
          <a:bodyPr/>
          <a:lstStyle/>
          <a:p>
            <a:r>
              <a:rPr lang="en-GB" dirty="0"/>
              <a:t>© PSHE Association 2018   </a:t>
            </a:r>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36141577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lvl1pPr>
              <a:defRPr sz="1400">
                <a:solidFill>
                  <a:schemeClr val="tx1"/>
                </a:solidFill>
              </a:defRPr>
            </a:lvl1pPr>
          </a:lstStyle>
          <a:p>
            <a:r>
              <a:rPr lang="en-GB" dirty="0"/>
              <a:t>© PSHE Association 2018   </a:t>
            </a:r>
          </a:p>
        </p:txBody>
      </p:sp>
      <p:sp>
        <p:nvSpPr>
          <p:cNvPr id="7" name="Slide Number Placeholder 5"/>
          <p:cNvSpPr>
            <a:spLocks noGrp="1"/>
          </p:cNvSpPr>
          <p:nvPr>
            <p:ph type="sldNum" sz="quarter" idx="12"/>
          </p:nvPr>
        </p:nvSpPr>
        <p:spPr>
          <a:xfrm>
            <a:off x="11769436" y="6567015"/>
            <a:ext cx="422564" cy="365125"/>
          </a:xfrm>
          <a:prstGeom prst="rect">
            <a:avLst/>
          </a:prstGeom>
        </p:spPr>
        <p:txBody>
          <a:bodyPr/>
          <a:lstStyle>
            <a:lvl1pPr>
              <a:defRPr lang="en-GB" sz="1400" kern="1200" smtClean="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pPr/>
              <a:t>‹#›</a:t>
            </a:fld>
            <a:endParaRPr lang="en-GB" dirty="0"/>
          </a:p>
        </p:txBody>
      </p:sp>
    </p:spTree>
    <p:extLst>
      <p:ext uri="{BB962C8B-B14F-4D97-AF65-F5344CB8AC3E}">
        <p14:creationId xmlns:p14="http://schemas.microsoft.com/office/powerpoint/2010/main" val="3897672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42EDA5EB-EE76-45BE-8113-F2C30DAF07B6}" type="datetime1">
              <a:rPr lang="en-GB" smtClean="0"/>
              <a:t>26/06/2020</a:t>
            </a:fld>
            <a:endParaRPr lang="en-GB" dirty="0"/>
          </a:p>
        </p:txBody>
      </p:sp>
      <p:sp>
        <p:nvSpPr>
          <p:cNvPr id="6" name="Footer Placeholder 5"/>
          <p:cNvSpPr>
            <a:spLocks noGrp="1"/>
          </p:cNvSpPr>
          <p:nvPr>
            <p:ph type="ftr" sz="quarter" idx="11"/>
          </p:nvPr>
        </p:nvSpPr>
        <p:spPr/>
        <p:txBody>
          <a:bodyPr/>
          <a:lstStyle/>
          <a:p>
            <a:r>
              <a:rPr lang="en-GB" dirty="0"/>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1613991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97388F7C-F017-4C39-9FD0-28AEE7A64FB0}" type="datetime1">
              <a:rPr lang="en-GB" smtClean="0"/>
              <a:t>26/06/2020</a:t>
            </a:fld>
            <a:endParaRPr lang="en-GB" dirty="0"/>
          </a:p>
        </p:txBody>
      </p:sp>
      <p:sp>
        <p:nvSpPr>
          <p:cNvPr id="6" name="Footer Placeholder 5"/>
          <p:cNvSpPr>
            <a:spLocks noGrp="1"/>
          </p:cNvSpPr>
          <p:nvPr>
            <p:ph type="ftr" sz="quarter" idx="11"/>
          </p:nvPr>
        </p:nvSpPr>
        <p:spPr/>
        <p:txBody>
          <a:bodyPr/>
          <a:lstStyle/>
          <a:p>
            <a:r>
              <a:rPr lang="en-GB" dirty="0"/>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11365309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4D82577-5986-4170-AE62-BB82E79D9AE7}" type="datetime1">
              <a:rPr lang="en-GB" smtClean="0"/>
              <a:t>26/06/2020</a:t>
            </a:fld>
            <a:endParaRPr lang="en-GB" dirty="0"/>
          </a:p>
        </p:txBody>
      </p:sp>
      <p:sp>
        <p:nvSpPr>
          <p:cNvPr id="5" name="Footer Placeholder 4"/>
          <p:cNvSpPr>
            <a:spLocks noGrp="1"/>
          </p:cNvSpPr>
          <p:nvPr>
            <p:ph type="ftr" sz="quarter" idx="11"/>
          </p:nvPr>
        </p:nvSpPr>
        <p:spPr/>
        <p:txBody>
          <a:bodyPr/>
          <a:lstStyle/>
          <a:p>
            <a:r>
              <a:rPr lang="en-GB" dirty="0"/>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11410822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A2DC40F6-1D2E-4892-9964-988432149B15}" type="datetime1">
              <a:rPr lang="en-GB" smtClean="0"/>
              <a:t>26/06/2020</a:t>
            </a:fld>
            <a:endParaRPr lang="en-GB" dirty="0"/>
          </a:p>
        </p:txBody>
      </p:sp>
      <p:sp>
        <p:nvSpPr>
          <p:cNvPr id="5" name="Footer Placeholder 4"/>
          <p:cNvSpPr>
            <a:spLocks noGrp="1"/>
          </p:cNvSpPr>
          <p:nvPr>
            <p:ph type="ftr" sz="quarter" idx="11"/>
          </p:nvPr>
        </p:nvSpPr>
        <p:spPr/>
        <p:txBody>
          <a:bodyPr/>
          <a:lstStyle/>
          <a:p>
            <a:r>
              <a:rPr lang="en-GB" dirty="0"/>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127114202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84470F4-175C-4A70-8ECA-46736DE131CE}" type="datetime1">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26/06/2020</a:t>
            </a:fld>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8950509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and Content">
    <p:bg>
      <p:bgPr>
        <a:solidFill>
          <a:srgbClr val="95519E"/>
        </a:solid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1769436" y="6567015"/>
            <a:ext cx="422564" cy="365125"/>
          </a:xfrm>
          <a:prstGeom prst="rect">
            <a:avLst/>
          </a:prstGeom>
        </p:spPr>
        <p:txBody>
          <a:bodyPr/>
          <a:lstStyle>
            <a:lvl1pP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400" b="0" i="0" u="none" strike="noStrike" kern="1200" cap="none" spc="0" normalizeH="0" baseline="0" noProof="0" smtClean="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GB" sz="1400" b="0" i="0" u="none" strike="noStrike" kern="1200" cap="none" spc="0" normalizeH="0" baseline="0" noProof="0" dirty="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endParaRPr>
          </a:p>
        </p:txBody>
      </p:sp>
    </p:spTree>
    <p:extLst>
      <p:ext uri="{BB962C8B-B14F-4D97-AF65-F5344CB8AC3E}">
        <p14:creationId xmlns:p14="http://schemas.microsoft.com/office/powerpoint/2010/main" val="239158608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88E2805F-DA71-4224-9B1D-7B332DC352DD}" type="datetime1">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26/06/2020</a:t>
            </a:fld>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6848559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8382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36E0B-35A5-4DF2-ACE2-1A1E85DBD40F}" type="datetime1">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26/06/2020</a:t>
            </a:fld>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4120898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a:xfrm>
            <a:off x="8382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AEDC1C9-F2F6-4A2B-B860-DDCD2DDDF51E}" type="datetime1">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26/06/2020</a:t>
            </a:fld>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8" name="Footer Placeholder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8085740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Date Placeholder 2"/>
          <p:cNvSpPr>
            <a:spLocks noGrp="1"/>
          </p:cNvSpPr>
          <p:nvPr>
            <p:ph type="dt" sz="half" idx="10"/>
          </p:nvPr>
        </p:nvSpPr>
        <p:spPr>
          <a:xfrm>
            <a:off x="8382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3AF0C7C-4974-4629-A2CD-C62706C669CA}" type="datetime1">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26/06/2020</a:t>
            </a:fld>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7162003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lvl1pPr>
              <a:defRPr sz="1400">
                <a:solidFill>
                  <a:schemeClr val="tx1"/>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
        <p:nvSpPr>
          <p:cNvPr id="7" name="Slide Number Placeholder 5"/>
          <p:cNvSpPr>
            <a:spLocks noGrp="1"/>
          </p:cNvSpPr>
          <p:nvPr>
            <p:ph type="sldNum" sz="quarter" idx="12"/>
          </p:nvPr>
        </p:nvSpPr>
        <p:spPr>
          <a:xfrm>
            <a:off x="11769436" y="6567015"/>
            <a:ext cx="422564" cy="365125"/>
          </a:xfrm>
          <a:prstGeom prst="rect">
            <a:avLst/>
          </a:prstGeom>
        </p:spPr>
        <p:txBody>
          <a:bodyPr/>
          <a:lstStyle>
            <a:lvl1pPr>
              <a:defRPr lang="en-GB" sz="1400" kern="1200" smtClean="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400" b="0" i="0" u="none" strike="noStrike" kern="1200" cap="none" spc="0" normalizeH="0" baseline="0" noProof="0" smtClean="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GB" sz="14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endParaRPr>
          </a:p>
        </p:txBody>
      </p:sp>
    </p:spTree>
    <p:extLst>
      <p:ext uri="{BB962C8B-B14F-4D97-AF65-F5344CB8AC3E}">
        <p14:creationId xmlns:p14="http://schemas.microsoft.com/office/powerpoint/2010/main" val="200627287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42EDA5EB-EE76-45BE-8113-F2C30DAF07B6}" type="datetime1">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26/06/2020</a:t>
            </a:fld>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8339111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7388F7C-F017-4C39-9FD0-28AEE7A64FB0}" type="datetime1">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26/06/2020</a:t>
            </a:fld>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742823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4D82577-5986-4170-AE62-BB82E79D9AE7}" type="datetime1">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26/06/2020</a:t>
            </a:fld>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1635681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2DC40F6-1D2E-4892-9964-988432149B15}" type="datetime1">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26/06/2020</a:t>
            </a:fld>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774456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Footer Placeholder 4"/>
          <p:cNvSpPr>
            <a:spLocks noGrp="1"/>
          </p:cNvSpPr>
          <p:nvPr>
            <p:ph type="ftr" sz="quarter" idx="3"/>
          </p:nvPr>
        </p:nvSpPr>
        <p:spPr>
          <a:xfrm>
            <a:off x="0" y="6581516"/>
            <a:ext cx="12192000" cy="365125"/>
          </a:xfrm>
          <a:prstGeom prst="rect">
            <a:avLst/>
          </a:prstGeom>
          <a:noFill/>
        </p:spPr>
        <p:txBody>
          <a:bodyPr vert="horz" lIns="91440" tIns="45720" rIns="91440" bIns="45720" rtlCol="0" anchor="ctr"/>
          <a:lstStyle>
            <a:lvl1pPr algn="ct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r>
              <a:rPr lang="en-GB" dirty="0"/>
              <a:t>© PSHE Association 2018   </a:t>
            </a:r>
          </a:p>
        </p:txBody>
      </p:sp>
    </p:spTree>
    <p:extLst>
      <p:ext uri="{BB962C8B-B14F-4D97-AF65-F5344CB8AC3E}">
        <p14:creationId xmlns:p14="http://schemas.microsoft.com/office/powerpoint/2010/main" val="318116158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Footer Placeholder 4"/>
          <p:cNvSpPr>
            <a:spLocks noGrp="1"/>
          </p:cNvSpPr>
          <p:nvPr>
            <p:ph type="ftr" sz="quarter" idx="3"/>
          </p:nvPr>
        </p:nvSpPr>
        <p:spPr>
          <a:xfrm>
            <a:off x="0" y="6581516"/>
            <a:ext cx="12192000" cy="365125"/>
          </a:xfrm>
          <a:prstGeom prst="rect">
            <a:avLst/>
          </a:prstGeom>
          <a:noFill/>
        </p:spPr>
        <p:txBody>
          <a:bodyPr vert="horz" lIns="91440" tIns="45720" rIns="91440" bIns="45720" rtlCol="0" anchor="ctr"/>
          <a:lstStyle>
            <a:lvl1pPr algn="ct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2018   </a:t>
            </a:r>
          </a:p>
        </p:txBody>
      </p:sp>
    </p:spTree>
    <p:extLst>
      <p:ext uri="{BB962C8B-B14F-4D97-AF65-F5344CB8AC3E}">
        <p14:creationId xmlns:p14="http://schemas.microsoft.com/office/powerpoint/2010/main" val="219897428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3.xml"/><Relationship Id="rId6" Type="http://schemas.openxmlformats.org/officeDocument/2006/relationships/hyperlink" Target="https://www.pshe-association.org.uk/guide-parents-and-carers-educating-children-home" TargetMode="Externa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image" Target="../media/image11.png"/><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15.png"/><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7.xml"/><Relationship Id="rId5" Type="http://schemas.openxmlformats.org/officeDocument/2006/relationships/image" Target="../media/image10.png"/><Relationship Id="rId4" Type="http://schemas.openxmlformats.org/officeDocument/2006/relationships/image" Target="../media/image18.png"/></Relationships>
</file>

<file path=ppt/slides/_rels/slide1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21.png"/></Relationships>
</file>

<file path=ppt/slides/_rels/slide13.xml.rels><?xml version="1.0" encoding="UTF-8" standalone="yes"?>
<Relationships xmlns="http://schemas.openxmlformats.org/package/2006/relationships"><Relationship Id="rId3" Type="http://schemas.openxmlformats.org/officeDocument/2006/relationships/hyperlink" Target="https://www.childline.org.uk/get-support/" TargetMode="External"/><Relationship Id="rId2" Type="http://schemas.openxmlformats.org/officeDocument/2006/relationships/notesSlide" Target="../notesSlides/notesSlide8.xml"/><Relationship Id="rId1" Type="http://schemas.openxmlformats.org/officeDocument/2006/relationships/slideLayout" Target="../slideLayouts/slideLayout7.xml"/><Relationship Id="rId5" Type="http://schemas.openxmlformats.org/officeDocument/2006/relationships/hyperlink" Target="http://www.childline.org.uk/" TargetMode="External"/><Relationship Id="rId4" Type="http://schemas.openxmlformats.org/officeDocument/2006/relationships/image" Target="../media/image22.png"/></Relationships>
</file>

<file path=ppt/slides/_rels/slide1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p:cNvSpPr txBox="1"/>
          <p:nvPr/>
        </p:nvSpPr>
        <p:spPr>
          <a:xfrm>
            <a:off x="327393" y="3278434"/>
            <a:ext cx="6928749" cy="89255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pt-BR" sz="2600" dirty="0">
                <a:solidFill>
                  <a:prstClr val="white"/>
                </a:solidFill>
                <a:latin typeface="Lato" panose="020F0502020204030203" pitchFamily="34" charset="0"/>
                <a:ea typeface="Lato" panose="020F0502020204030203" pitchFamily="34" charset="0"/>
                <a:cs typeface="Lato" panose="020F0502020204030203" pitchFamily="34" charset="0"/>
              </a:rPr>
              <a:t>Home-leaning Lesson 2: </a:t>
            </a:r>
            <a:endParaRPr lang="pt-BR" sz="2600" dirty="0" smtClean="0">
              <a:solidFill>
                <a:prstClr val="white"/>
              </a:solidFill>
              <a:latin typeface="Lato" panose="020F0502020204030203" pitchFamily="34" charset="0"/>
              <a:ea typeface="Lato" panose="020F0502020204030203" pitchFamily="34" charset="0"/>
              <a:cs typeface="Lato" panose="020F050202020403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pt-BR" sz="2600" dirty="0" smtClean="0">
                <a:solidFill>
                  <a:prstClr val="white"/>
                </a:solidFill>
                <a:latin typeface="Lato" panose="020F0502020204030203" pitchFamily="34" charset="0"/>
                <a:ea typeface="Lato" panose="020F0502020204030203" pitchFamily="34" charset="0"/>
                <a:cs typeface="Lato" panose="020F0502020204030203" pitchFamily="34" charset="0"/>
              </a:rPr>
              <a:t>Managing </a:t>
            </a:r>
            <a:r>
              <a:rPr lang="pt-BR" sz="2600" dirty="0">
                <a:solidFill>
                  <a:prstClr val="white"/>
                </a:solidFill>
                <a:latin typeface="Lato" panose="020F0502020204030203" pitchFamily="34" charset="0"/>
                <a:ea typeface="Lato" panose="020F0502020204030203" pitchFamily="34" charset="0"/>
                <a:cs typeface="Lato" panose="020F0502020204030203" pitchFamily="34" charset="0"/>
              </a:rPr>
              <a:t>puberty </a:t>
            </a:r>
            <a:r>
              <a:rPr lang="pt-BR" sz="2600" dirty="0" smtClean="0">
                <a:solidFill>
                  <a:prstClr val="white"/>
                </a:solidFill>
                <a:latin typeface="Lato" panose="020F0502020204030203" pitchFamily="34" charset="0"/>
                <a:ea typeface="Lato" panose="020F0502020204030203" pitchFamily="34" charset="0"/>
                <a:cs typeface="Lato" panose="020F0502020204030203" pitchFamily="34" charset="0"/>
              </a:rPr>
              <a:t>— Emotions </a:t>
            </a:r>
            <a:r>
              <a:rPr lang="pt-BR" sz="2600" dirty="0">
                <a:solidFill>
                  <a:prstClr val="white"/>
                </a:solidFill>
                <a:latin typeface="Lato" panose="020F0502020204030203" pitchFamily="34" charset="0"/>
                <a:ea typeface="Lato" panose="020F0502020204030203" pitchFamily="34" charset="0"/>
                <a:cs typeface="Lato" panose="020F0502020204030203" pitchFamily="34" charset="0"/>
              </a:rPr>
              <a:t>and hygiene</a:t>
            </a:r>
            <a:endParaRPr kumimoji="0" lang="en-GB" sz="2600" b="0" i="0" u="none" strike="noStrike" kern="1200" cap="none" spc="0" normalizeH="0" baseline="0" noProof="0" dirty="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10" name="Rectangle 9"/>
          <p:cNvSpPr/>
          <p:nvPr/>
        </p:nvSpPr>
        <p:spPr>
          <a:xfrm>
            <a:off x="331325" y="590433"/>
            <a:ext cx="1250731" cy="1034540"/>
          </a:xfrm>
          <a:prstGeom prst="rect">
            <a:avLst/>
          </a:prstGeom>
          <a:solidFill>
            <a:srgbClr val="9551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 name="TextBox 7"/>
          <p:cNvSpPr txBox="1"/>
          <p:nvPr/>
        </p:nvSpPr>
        <p:spPr>
          <a:xfrm>
            <a:off x="230575" y="2545218"/>
            <a:ext cx="7179266" cy="769441"/>
          </a:xfrm>
          <a:prstGeom prst="rect">
            <a:avLst/>
          </a:prstGeom>
          <a:solidFill>
            <a:srgbClr val="95519E"/>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400" b="0" i="0" u="none" strike="noStrike" kern="1200" cap="none" spc="0" normalizeH="0" baseline="0" noProof="0" dirty="0">
                <a:ln>
                  <a:noFill/>
                </a:ln>
                <a:solidFill>
                  <a:prstClr val="white"/>
                </a:solidFill>
                <a:effectLst/>
                <a:uLnTx/>
                <a:uFillTx/>
                <a:latin typeface="League Spartan" panose="00000800000000000000" pitchFamily="50" charset="0"/>
                <a:ea typeface="Open Sans Extrabold" panose="020B0906030804020204" pitchFamily="34" charset="0"/>
                <a:cs typeface="Open Sans Extrabold" panose="020B0906030804020204" pitchFamily="34" charset="0"/>
              </a:rPr>
              <a:t>Growing and Changing</a:t>
            </a:r>
          </a:p>
        </p:txBody>
      </p:sp>
      <p:sp>
        <p:nvSpPr>
          <p:cNvPr id="5" name="Slide Number Placeholder 4"/>
          <p:cNvSpPr>
            <a:spLocks noGrp="1"/>
          </p:cNvSpPr>
          <p:nvPr>
            <p:ph type="sldNum"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400" b="0" i="0" u="none" strike="noStrike" kern="1200" cap="none" spc="0" normalizeH="0" baseline="0" noProof="0" smtClean="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1</a:t>
            </a:fld>
            <a:endParaRPr kumimoji="0" lang="en-GB" sz="1400" b="0" i="0" u="none" strike="noStrike" kern="1200" cap="none" spc="0" normalizeH="0" baseline="0" noProof="0" dirty="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2" name="Footer Placeholder 1"/>
          <p:cNvSpPr>
            <a:spLocks noGrp="1"/>
          </p:cNvSpPr>
          <p:nvPr>
            <p:ph type="ftr" sz="quarter" idx="4294967295"/>
          </p:nvPr>
        </p:nvSpPr>
        <p:spPr>
          <a:xfrm>
            <a:off x="0" y="6558386"/>
            <a:ext cx="12192000" cy="307975"/>
          </a:xfrm>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2020</a:t>
            </a:r>
          </a:p>
        </p:txBody>
      </p:sp>
      <p:sp>
        <p:nvSpPr>
          <p:cNvPr id="7" name="Cloud Callout 6"/>
          <p:cNvSpPr/>
          <p:nvPr/>
        </p:nvSpPr>
        <p:spPr>
          <a:xfrm>
            <a:off x="5301516" y="363207"/>
            <a:ext cx="3773892" cy="2062802"/>
          </a:xfrm>
          <a:prstGeom prst="cloudCallout">
            <a:avLst>
              <a:gd name="adj1" fmla="val 43804"/>
              <a:gd name="adj2" fmla="val 67450"/>
            </a:avLst>
          </a:prstGeom>
          <a:solidFill>
            <a:schemeClr val="bg1"/>
          </a:solidFill>
          <a:ln>
            <a:noFill/>
          </a:ln>
        </p:spPr>
        <p:style>
          <a:lnRef idx="0">
            <a:scrgbClr r="0" g="0" b="0"/>
          </a:lnRef>
          <a:fillRef idx="0">
            <a:scrgbClr r="0" g="0" b="0"/>
          </a:fillRef>
          <a:effectRef idx="0">
            <a:scrgbClr r="0" g="0" b="0"/>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League Spartan" panose="00000800000000000000" pitchFamily="50" charset="0"/>
                <a:ea typeface="Lato" panose="020F0502020204030203" pitchFamily="34" charset="0"/>
                <a:cs typeface="Lato" panose="020F0502020204030203" pitchFamily="34" charset="0"/>
              </a:rPr>
              <a:t>Parents: read our helpful guidance before you get started</a:t>
            </a:r>
          </a:p>
        </p:txBody>
      </p:sp>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27393" y="363207"/>
            <a:ext cx="1814538" cy="1024390"/>
          </a:xfrm>
          <a:prstGeom prst="rect">
            <a:avLst/>
          </a:prstGeom>
        </p:spPr>
      </p:pic>
      <p:sp>
        <p:nvSpPr>
          <p:cNvPr id="16" name="TextBox 15">
            <a:extLst>
              <a:ext uri="{FF2B5EF4-FFF2-40B4-BE49-F238E27FC236}">
                <a16:creationId xmlns:a16="http://schemas.microsoft.com/office/drawing/2014/main" id="{55760D00-5BB6-47E6-93A5-8C19966AB71C}"/>
              </a:ext>
            </a:extLst>
          </p:cNvPr>
          <p:cNvSpPr txBox="1"/>
          <p:nvPr/>
        </p:nvSpPr>
        <p:spPr>
          <a:xfrm>
            <a:off x="9234057" y="195939"/>
            <a:ext cx="2746662" cy="1077218"/>
          </a:xfrm>
          <a:prstGeom prst="rect">
            <a:avLst/>
          </a:prstGeom>
          <a:solidFill>
            <a:srgbClr val="95519E"/>
          </a:solidFill>
          <a:ln>
            <a:solidFill>
              <a:schemeClr val="bg1"/>
            </a:solidFill>
            <a:prstDash val="dash"/>
          </a:ln>
        </p:spPr>
        <p:txBody>
          <a:bodyPr wrap="square" rtlCol="0" anchor="ctr" anchorCtr="1">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prstClr val="white"/>
                </a:solidFill>
                <a:effectLst/>
                <a:uLnTx/>
                <a:uFillTx/>
                <a:latin typeface="League Spartan" panose="00000800000000000000" pitchFamily="50" charset="0"/>
                <a:ea typeface="Open Sans Extrabold" panose="020B0906030804020204" pitchFamily="34" charset="0"/>
                <a:cs typeface="Open Sans Extrabold" panose="020B0906030804020204" pitchFamily="34" charset="0"/>
              </a:rPr>
              <a:t>Before you get started</a:t>
            </a:r>
          </a:p>
        </p:txBody>
      </p:sp>
      <p:sp>
        <p:nvSpPr>
          <p:cNvPr id="12" name="TextBox 11">
            <a:extLst>
              <a:ext uri="{FF2B5EF4-FFF2-40B4-BE49-F238E27FC236}">
                <a16:creationId xmlns:a16="http://schemas.microsoft.com/office/drawing/2014/main" id="{049118AF-AF42-410A-8E06-F3E9BD6B8691}"/>
              </a:ext>
            </a:extLst>
          </p:cNvPr>
          <p:cNvSpPr txBox="1"/>
          <p:nvPr/>
        </p:nvSpPr>
        <p:spPr>
          <a:xfrm>
            <a:off x="-195320" y="5055662"/>
            <a:ext cx="5821570"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pt-BR" sz="2400" b="0" i="0" u="none" strike="noStrike" kern="1200" cap="none" spc="0" normalizeH="0" baseline="0" noProof="0" dirty="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rPr>
              <a:t>To start, play this slideshow from beginning</a:t>
            </a:r>
            <a:endParaRPr kumimoji="0" lang="en-GB" sz="2400" b="0" i="0" u="none" strike="noStrike" kern="1200" cap="none" spc="0" normalizeH="0" baseline="0" noProof="0" dirty="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endParaRPr>
          </a:p>
        </p:txBody>
      </p:sp>
      <p:pic>
        <p:nvPicPr>
          <p:cNvPr id="13" name="Picture 12">
            <a:extLst>
              <a:ext uri="{FF2B5EF4-FFF2-40B4-BE49-F238E27FC236}">
                <a16:creationId xmlns:a16="http://schemas.microsoft.com/office/drawing/2014/main" id="{753BCC5A-C8FE-4BA2-A56D-6111B9314AE6}"/>
              </a:ext>
            </a:extLst>
          </p:cNvPr>
          <p:cNvPicPr>
            <a:picLocks noChangeAspect="1"/>
          </p:cNvPicPr>
          <p:nvPr/>
        </p:nvPicPr>
        <p:blipFill rotWithShape="1">
          <a:blip r:embed="rId4"/>
          <a:srcRect l="8621" t="-1" r="2490" b="822"/>
          <a:stretch/>
        </p:blipFill>
        <p:spPr>
          <a:xfrm>
            <a:off x="3905494" y="5587391"/>
            <a:ext cx="736600" cy="954107"/>
          </a:xfrm>
          <a:prstGeom prst="rect">
            <a:avLst/>
          </a:prstGeom>
          <a:effectLst>
            <a:outerShdw blurRad="50800" dist="38100" dir="8100000" algn="tr" rotWithShape="0">
              <a:prstClr val="black">
                <a:alpha val="40000"/>
              </a:prstClr>
            </a:outerShdw>
          </a:effectLst>
        </p:spPr>
      </p:pic>
      <p:pic>
        <p:nvPicPr>
          <p:cNvPr id="14" name="Picture 13">
            <a:extLst>
              <a:ext uri="{FF2B5EF4-FFF2-40B4-BE49-F238E27FC236}">
                <a16:creationId xmlns:a16="http://schemas.microsoft.com/office/drawing/2014/main" id="{60EDF2ED-C77A-4E4B-8F6C-EDC78964FFFE}"/>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808" t="1312" r="50968" b="-1568"/>
          <a:stretch/>
        </p:blipFill>
        <p:spPr>
          <a:xfrm rot="20700138">
            <a:off x="4808571" y="5649615"/>
            <a:ext cx="796930" cy="828395"/>
          </a:xfrm>
          <a:prstGeom prst="rect">
            <a:avLst/>
          </a:prstGeom>
        </p:spPr>
      </p:pic>
      <p:pic>
        <p:nvPicPr>
          <p:cNvPr id="15" name="Picture 14">
            <a:hlinkClick r:id="rId6"/>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753705" y="2934658"/>
            <a:ext cx="4204323" cy="2813690"/>
          </a:xfrm>
          <a:prstGeom prst="rect">
            <a:avLst/>
          </a:prstGeom>
        </p:spPr>
      </p:pic>
    </p:spTree>
    <p:extLst>
      <p:ext uri="{BB962C8B-B14F-4D97-AF65-F5344CB8AC3E}">
        <p14:creationId xmlns:p14="http://schemas.microsoft.com/office/powerpoint/2010/main" val="99602952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C92D3C55-C760-4A14-8EFC-33B87C8E9115}"/>
              </a:ext>
            </a:extLst>
          </p:cNvPr>
          <p:cNvSpPr>
            <a:spLocks noGrp="1"/>
          </p:cNvSpPr>
          <p:nvPr>
            <p:ph type="sldNum"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400" b="0" i="0" u="none" strike="noStrike" kern="1200" cap="none" spc="0" normalizeH="0" baseline="0" noProof="0" smtClean="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1400" b="0" i="0" u="none" strike="noStrike" kern="1200" cap="none" spc="0" normalizeH="0" baseline="0" noProof="0" dirty="0">
              <a:ln>
                <a:noFill/>
              </a:ln>
              <a:solidFill>
                <a:prstClr val="white"/>
              </a:solidFill>
              <a:effectLst/>
              <a:uLnTx/>
              <a:uFillTx/>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3" name="TextBox 2">
            <a:extLst>
              <a:ext uri="{FF2B5EF4-FFF2-40B4-BE49-F238E27FC236}">
                <a16:creationId xmlns:a16="http://schemas.microsoft.com/office/drawing/2014/main" id="{97346AE2-F68E-4990-8046-445506D54812}"/>
              </a:ext>
            </a:extLst>
          </p:cNvPr>
          <p:cNvSpPr txBox="1"/>
          <p:nvPr/>
        </p:nvSpPr>
        <p:spPr>
          <a:xfrm>
            <a:off x="171450" y="363909"/>
            <a:ext cx="10149840" cy="584775"/>
          </a:xfrm>
          <a:prstGeom prst="rect">
            <a:avLst/>
          </a:prstGeom>
          <a:solidFill>
            <a:srgbClr val="95519E"/>
          </a:solid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prstClr val="white"/>
                </a:solidFill>
                <a:effectLst/>
                <a:uLnTx/>
                <a:uFillTx/>
                <a:latin typeface="League Spartan" panose="00000800000000000000" pitchFamily="50" charset="0"/>
                <a:ea typeface="Open Sans Extrabold" panose="020B0906030804020204" pitchFamily="34" charset="0"/>
                <a:cs typeface="Open Sans Extrabold" panose="020B0906030804020204" pitchFamily="34" charset="0"/>
              </a:rPr>
              <a:t>Parents – Home-learning about puberty:</a:t>
            </a:r>
          </a:p>
        </p:txBody>
      </p:sp>
      <p:sp>
        <p:nvSpPr>
          <p:cNvPr id="4" name="TextBox 3">
            <a:extLst>
              <a:ext uri="{FF2B5EF4-FFF2-40B4-BE49-F238E27FC236}">
                <a16:creationId xmlns:a16="http://schemas.microsoft.com/office/drawing/2014/main" id="{D5C2F2E2-C80D-4BCE-8FE0-12E1C0A493B8}"/>
              </a:ext>
            </a:extLst>
          </p:cNvPr>
          <p:cNvSpPr txBox="1"/>
          <p:nvPr/>
        </p:nvSpPr>
        <p:spPr>
          <a:xfrm>
            <a:off x="467449" y="1259684"/>
            <a:ext cx="11443814" cy="5016758"/>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lang="pt-BR" sz="3200" dirty="0">
                <a:solidFill>
                  <a:prstClr val="white"/>
                </a:solidFill>
                <a:latin typeface="Lato" panose="020B0604020202020204" charset="0"/>
                <a:ea typeface="Lato" panose="020B0604020202020204" charset="0"/>
                <a:cs typeface="Lato" panose="020B0604020202020204" charset="0"/>
              </a:rPr>
              <a:t>When learning about puberty in schools, we recommend that pupils are taught in mixed groups so all children and young people learn about changes to both male and female bodies.</a:t>
            </a:r>
          </a:p>
          <a:p>
            <a:pPr marL="0" marR="0" lvl="0" indent="0" defTabSz="914400" rtl="0" eaLnBrk="1" fontAlgn="auto" latinLnBrk="0" hangingPunct="1">
              <a:lnSpc>
                <a:spcPct val="100000"/>
              </a:lnSpc>
              <a:spcBef>
                <a:spcPts val="0"/>
              </a:spcBef>
              <a:spcAft>
                <a:spcPts val="0"/>
              </a:spcAft>
              <a:buClrTx/>
              <a:buSzTx/>
              <a:buFontTx/>
              <a:buNone/>
              <a:tabLst/>
              <a:defRPr/>
            </a:pPr>
            <a:endParaRPr kumimoji="0" lang="pt-BR" sz="3200" i="0" u="none" strike="noStrike" kern="1200" cap="none" spc="0" normalizeH="0" baseline="0" noProof="0" dirty="0">
              <a:ln>
                <a:noFill/>
              </a:ln>
              <a:solidFill>
                <a:prstClr val="white"/>
              </a:solidFill>
              <a:effectLst/>
              <a:uLnTx/>
              <a:uFillTx/>
              <a:latin typeface="Lato" panose="020B0604020202020204" charset="0"/>
              <a:ea typeface="Lato" panose="020B0604020202020204" charset="0"/>
              <a:cs typeface="Lato" panose="020B0604020202020204" charset="0"/>
            </a:endParaRPr>
          </a:p>
          <a:p>
            <a:pPr marL="0" marR="0" lvl="0" indent="0" defTabSz="914400" rtl="0" eaLnBrk="1" fontAlgn="auto" latinLnBrk="0" hangingPunct="1">
              <a:lnSpc>
                <a:spcPct val="100000"/>
              </a:lnSpc>
              <a:spcBef>
                <a:spcPts val="0"/>
              </a:spcBef>
              <a:spcAft>
                <a:spcPts val="0"/>
              </a:spcAft>
              <a:buClrTx/>
              <a:buSzTx/>
              <a:buFontTx/>
              <a:buNone/>
              <a:tabLst/>
              <a:defRPr/>
            </a:pPr>
            <a:r>
              <a:rPr lang="pt-BR" sz="3200" dirty="0">
                <a:solidFill>
                  <a:prstClr val="white"/>
                </a:solidFill>
                <a:latin typeface="Lato" panose="020B0604020202020204" charset="0"/>
                <a:ea typeface="Lato" panose="020B0604020202020204" charset="0"/>
                <a:cs typeface="Lato" panose="020B0604020202020204" charset="0"/>
              </a:rPr>
              <a:t>We continue to recommend that young people learn about changes to both male and female bodies while learning at home. </a:t>
            </a:r>
          </a:p>
          <a:p>
            <a:pPr marL="0" marR="0" lvl="0" indent="0" defTabSz="914400" rtl="0" eaLnBrk="1" fontAlgn="auto" latinLnBrk="0" hangingPunct="1">
              <a:lnSpc>
                <a:spcPct val="100000"/>
              </a:lnSpc>
              <a:spcBef>
                <a:spcPts val="0"/>
              </a:spcBef>
              <a:spcAft>
                <a:spcPts val="0"/>
              </a:spcAft>
              <a:buClrTx/>
              <a:buSzTx/>
              <a:buFontTx/>
              <a:buNone/>
              <a:tabLst/>
              <a:defRPr/>
            </a:pPr>
            <a:endParaRPr kumimoji="0" lang="pt-BR" sz="3200" i="0" u="none" strike="noStrike" kern="1200" cap="none" spc="0" normalizeH="0" baseline="0" noProof="0" dirty="0">
              <a:ln>
                <a:noFill/>
              </a:ln>
              <a:solidFill>
                <a:prstClr val="white"/>
              </a:solidFill>
              <a:effectLst/>
              <a:uLnTx/>
              <a:uFillTx/>
              <a:latin typeface="Lato" panose="020B0604020202020204" charset="0"/>
              <a:ea typeface="Lato" panose="020B0604020202020204" charset="0"/>
              <a:cs typeface="Lato" panose="020B0604020202020204" charset="0"/>
            </a:endParaRPr>
          </a:p>
          <a:p>
            <a:pPr marL="0" marR="0" lvl="0" indent="0" defTabSz="914400" rtl="0" eaLnBrk="1" fontAlgn="auto" latinLnBrk="0" hangingPunct="1">
              <a:lnSpc>
                <a:spcPct val="100000"/>
              </a:lnSpc>
              <a:spcBef>
                <a:spcPts val="0"/>
              </a:spcBef>
              <a:spcAft>
                <a:spcPts val="0"/>
              </a:spcAft>
              <a:buClrTx/>
              <a:buSzTx/>
              <a:buFontTx/>
              <a:buNone/>
              <a:tabLst/>
              <a:defRPr/>
            </a:pPr>
            <a:r>
              <a:rPr lang="pt-BR" sz="3200" dirty="0">
                <a:solidFill>
                  <a:prstClr val="white"/>
                </a:solidFill>
                <a:latin typeface="Lato" panose="020B0604020202020204" charset="0"/>
                <a:ea typeface="Lato" panose="020B0604020202020204" charset="0"/>
                <a:cs typeface="Lato" panose="020B0604020202020204" charset="0"/>
              </a:rPr>
              <a:t>Please ensure that young people following this powerpoint are guided to complete all activities. </a:t>
            </a:r>
            <a:endParaRPr kumimoji="0" lang="en-GB" sz="3200" i="0" u="none" strike="noStrike" kern="1200" cap="none" spc="0" normalizeH="0" baseline="0" noProof="0" dirty="0">
              <a:ln>
                <a:noFill/>
              </a:ln>
              <a:solidFill>
                <a:prstClr val="white"/>
              </a:solidFill>
              <a:effectLst/>
              <a:uLnTx/>
              <a:uFillTx/>
              <a:latin typeface="Lato" panose="020B0604020202020204" charset="0"/>
              <a:ea typeface="Lato" panose="020B0604020202020204" charset="0"/>
              <a:cs typeface="Lato" panose="020B0604020202020204" charset="0"/>
            </a:endParaRPr>
          </a:p>
        </p:txBody>
      </p:sp>
    </p:spTree>
    <p:extLst>
      <p:ext uri="{BB962C8B-B14F-4D97-AF65-F5344CB8AC3E}">
        <p14:creationId xmlns:p14="http://schemas.microsoft.com/office/powerpoint/2010/main" val="102803188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p:cNvSpPr txBox="1"/>
          <p:nvPr/>
        </p:nvSpPr>
        <p:spPr>
          <a:xfrm>
            <a:off x="1383400" y="3822264"/>
            <a:ext cx="9509373" cy="252376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5400" b="1" dirty="0">
                <a:solidFill>
                  <a:srgbClr val="95519E"/>
                </a:solidFill>
                <a:latin typeface="League Spartan" panose="00000800000000000000" pitchFamily="50" charset="0"/>
              </a:rPr>
              <a:t>Home-learning lesson 2: </a:t>
            </a:r>
            <a:r>
              <a:rPr lang="en-GB" sz="3600" b="1" dirty="0">
                <a:solidFill>
                  <a:srgbClr val="95519E"/>
                </a:solidFill>
                <a:latin typeface="Lato" panose="020F0502020204030203" pitchFamily="34" charset="0"/>
                <a:ea typeface="Lato" panose="020F0502020204030203" pitchFamily="34" charset="0"/>
                <a:cs typeface="Lato" panose="020F0502020204030203" pitchFamily="34" charset="0"/>
              </a:rPr>
              <a:t>Managing puberty – Emotions and hygiene</a:t>
            </a:r>
            <a:endParaRPr kumimoji="0" lang="en-GB" sz="3600" b="1" i="0" u="none" strike="noStrike" kern="1200" cap="none" spc="0" normalizeH="0" baseline="0" noProof="0" dirty="0">
              <a:ln>
                <a:noFill/>
              </a:ln>
              <a:solidFill>
                <a:srgbClr val="95519E"/>
              </a:solidFill>
              <a:effectLst/>
              <a:uLnTx/>
              <a:uFillTx/>
              <a:latin typeface="Lato" panose="020F0502020204030203" pitchFamily="34" charset="0"/>
              <a:ea typeface="Lato" panose="020F0502020204030203" pitchFamily="34" charset="0"/>
              <a:cs typeface="Lato" panose="020F050202020403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4400" b="1" i="0" u="none" strike="noStrike" kern="1200" cap="none" spc="0" normalizeH="0" baseline="0" noProof="0" dirty="0">
              <a:ln>
                <a:noFill/>
              </a:ln>
              <a:effectLst/>
              <a:uLnTx/>
              <a:uFillTx/>
              <a:latin typeface="League Spartan" panose="00000800000000000000" pitchFamily="50"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2400" b="1" i="0" u="none" strike="noStrike" kern="1200" cap="none" spc="0" normalizeH="0" baseline="0" noProof="0" dirty="0">
              <a:ln>
                <a:noFill/>
              </a:ln>
              <a:effectLst/>
              <a:uLnTx/>
              <a:uFillTx/>
              <a:latin typeface="League Spartan" panose="00000800000000000000" pitchFamily="50" charset="0"/>
            </a:endParaRP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3</a:t>
            </a:fld>
            <a:endParaRPr lang="en-GB" dirty="0"/>
          </a:p>
        </p:txBody>
      </p:sp>
      <p:sp>
        <p:nvSpPr>
          <p:cNvPr id="10" name="Footer Placeholder 3"/>
          <p:cNvSpPr>
            <a:spLocks noGrp="1"/>
          </p:cNvSpPr>
          <p:nvPr>
            <p:ph type="ftr" sz="quarter" idx="11"/>
          </p:nvPr>
        </p:nvSpPr>
        <p:spPr>
          <a:xfrm>
            <a:off x="-4412" y="6391510"/>
            <a:ext cx="12192000" cy="365125"/>
          </a:xfrm>
        </p:spPr>
        <p:txBody>
          <a:bodyPr/>
          <a:lstStyle/>
          <a:p>
            <a:r>
              <a:rPr lang="en-GB" sz="1050" dirty="0"/>
              <a:t>© PSHE Association 2020</a:t>
            </a:r>
            <a:r>
              <a:rPr lang="en-GB" dirty="0"/>
              <a:t>	 </a:t>
            </a:r>
          </a:p>
        </p:txBody>
      </p:sp>
      <p:pic>
        <p:nvPicPr>
          <p:cNvPr id="3" name="Picture 2">
            <a:extLst>
              <a:ext uri="{FF2B5EF4-FFF2-40B4-BE49-F238E27FC236}">
                <a16:creationId xmlns:a16="http://schemas.microsoft.com/office/drawing/2014/main" id="{E64FD45F-2403-46CB-BBC3-340D25D8CB01}"/>
              </a:ext>
            </a:extLst>
          </p:cNvPr>
          <p:cNvPicPr>
            <a:picLocks noChangeAspect="1"/>
          </p:cNvPicPr>
          <p:nvPr/>
        </p:nvPicPr>
        <p:blipFill>
          <a:blip r:embed="rId3"/>
          <a:stretch>
            <a:fillRect/>
          </a:stretch>
        </p:blipFill>
        <p:spPr>
          <a:xfrm rot="5400000">
            <a:off x="5095399" y="-151400"/>
            <a:ext cx="2001202" cy="4727164"/>
          </a:xfrm>
          <a:prstGeom prst="rect">
            <a:avLst/>
          </a:prstGeom>
        </p:spPr>
      </p:pic>
    </p:spTree>
    <p:extLst>
      <p:ext uri="{BB962C8B-B14F-4D97-AF65-F5344CB8AC3E}">
        <p14:creationId xmlns:p14="http://schemas.microsoft.com/office/powerpoint/2010/main" val="24324689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p:cNvSpPr txBox="1"/>
          <p:nvPr/>
        </p:nvSpPr>
        <p:spPr>
          <a:xfrm>
            <a:off x="1568862" y="2650433"/>
            <a:ext cx="9971318" cy="3924151"/>
          </a:xfrm>
          <a:prstGeom prst="rect">
            <a:avLst/>
          </a:prstGeom>
          <a:solidFill>
            <a:schemeClr val="bg1"/>
          </a:solidFill>
        </p:spPr>
        <p:txBody>
          <a:bodyPr wrap="square" rtlCol="0">
            <a:spAutoFit/>
          </a:bodyPr>
          <a:lstStyle/>
          <a:p>
            <a:pPr lvl="1"/>
            <a:r>
              <a:rPr lang="en-GB" sz="3200" b="1" dirty="0">
                <a:latin typeface="League Spartan" panose="00000800000000000000" pitchFamily="50" charset="0"/>
              </a:rPr>
              <a:t>We will be able to: </a:t>
            </a:r>
          </a:p>
          <a:p>
            <a:pPr lvl="3"/>
            <a:endParaRPr lang="en-GB" sz="100" b="1" dirty="0">
              <a:latin typeface="Gill Sans MT" panose="020B0502020104020203" pitchFamily="34" charset="0"/>
            </a:endParaRPr>
          </a:p>
          <a:p>
            <a:pPr marL="914400" lvl="1" indent="-457200">
              <a:lnSpc>
                <a:spcPct val="150000"/>
              </a:lnSpc>
              <a:buSzPct val="202000"/>
              <a:buBlip>
                <a:blip r:embed="rId3"/>
              </a:buBlip>
            </a:pPr>
            <a:r>
              <a:rPr lang="en-GB" sz="2400" dirty="0">
                <a:latin typeface="Lato" panose="020F0502020204030203" pitchFamily="34" charset="0"/>
                <a:ea typeface="Lato" panose="020F0502020204030203" pitchFamily="34" charset="0"/>
                <a:cs typeface="Lato" panose="020F0502020204030203" pitchFamily="34" charset="0"/>
              </a:rPr>
              <a:t>describe ways of managing physical changes during puberty, including how and why it is important to 	keep </a:t>
            </a:r>
            <a:r>
              <a:rPr lang="en-GB" sz="2400" dirty="0" smtClean="0">
                <a:latin typeface="Lato" panose="020F0502020204030203" pitchFamily="34" charset="0"/>
                <a:ea typeface="Lato" panose="020F0502020204030203" pitchFamily="34" charset="0"/>
                <a:cs typeface="Lato" panose="020F0502020204030203" pitchFamily="34" charset="0"/>
              </a:rPr>
              <a:t>clean.</a:t>
            </a:r>
            <a:endParaRPr lang="en-GB" sz="2400" dirty="0">
              <a:latin typeface="Lato" panose="020F0502020204030203" pitchFamily="34" charset="0"/>
              <a:ea typeface="Lato" panose="020F0502020204030203" pitchFamily="34" charset="0"/>
              <a:cs typeface="Lato" panose="020F0502020204030203" pitchFamily="34" charset="0"/>
            </a:endParaRPr>
          </a:p>
          <a:p>
            <a:pPr marL="914400" lvl="1" indent="-457200">
              <a:lnSpc>
                <a:spcPct val="150000"/>
              </a:lnSpc>
              <a:buSzPct val="202000"/>
              <a:buBlip>
                <a:blip r:embed="rId3"/>
              </a:buBlip>
            </a:pPr>
            <a:r>
              <a:rPr lang="en-GB" sz="2400" dirty="0">
                <a:latin typeface="Lato" panose="020F0502020204030203" pitchFamily="34" charset="0"/>
                <a:ea typeface="Lato" panose="020F0502020204030203" pitchFamily="34" charset="0"/>
                <a:cs typeface="Lato" panose="020F0502020204030203" pitchFamily="34" charset="0"/>
              </a:rPr>
              <a:t>describe how emotions and relationships may change during </a:t>
            </a:r>
            <a:r>
              <a:rPr lang="en-GB" sz="2400" dirty="0" smtClean="0">
                <a:latin typeface="Lato" panose="020F0502020204030203" pitchFamily="34" charset="0"/>
                <a:ea typeface="Lato" panose="020F0502020204030203" pitchFamily="34" charset="0"/>
                <a:cs typeface="Lato" panose="020F0502020204030203" pitchFamily="34" charset="0"/>
              </a:rPr>
              <a:t>puberty.</a:t>
            </a:r>
            <a:endParaRPr lang="en-GB" sz="2400" dirty="0">
              <a:latin typeface="Lato" panose="020F0502020204030203" pitchFamily="34" charset="0"/>
              <a:ea typeface="Lato" panose="020F0502020204030203" pitchFamily="34" charset="0"/>
              <a:cs typeface="Lato" panose="020F0502020204030203" pitchFamily="34" charset="0"/>
            </a:endParaRPr>
          </a:p>
          <a:p>
            <a:pPr marL="914400" lvl="1" indent="-457200">
              <a:lnSpc>
                <a:spcPct val="150000"/>
              </a:lnSpc>
              <a:buSzPct val="202000"/>
              <a:buBlip>
                <a:blip r:embed="rId3"/>
              </a:buBlip>
            </a:pPr>
            <a:r>
              <a:rPr lang="en-GB" sz="2400" dirty="0">
                <a:latin typeface="Lato" panose="020F0502020204030203" pitchFamily="34" charset="0"/>
                <a:ea typeface="Lato" panose="020F0502020204030203" pitchFamily="34" charset="0"/>
                <a:cs typeface="Lato" panose="020F0502020204030203" pitchFamily="34" charset="0"/>
              </a:rPr>
              <a:t>explain how and when to get help and support in relation to </a:t>
            </a:r>
            <a:r>
              <a:rPr lang="en-GB" sz="2400" dirty="0" smtClean="0">
                <a:latin typeface="Lato" panose="020F0502020204030203" pitchFamily="34" charset="0"/>
                <a:ea typeface="Lato" panose="020F0502020204030203" pitchFamily="34" charset="0"/>
                <a:cs typeface="Lato" panose="020F0502020204030203" pitchFamily="34" charset="0"/>
              </a:rPr>
              <a:t>puberty.</a:t>
            </a:r>
            <a:endParaRPr lang="en-GB" sz="2400" dirty="0">
              <a:latin typeface="Lato" panose="020F0502020204030203" pitchFamily="34" charset="0"/>
              <a:ea typeface="Lato" panose="020F0502020204030203" pitchFamily="34" charset="0"/>
              <a:cs typeface="Lato" panose="020F0502020204030203" pitchFamily="34" charset="0"/>
            </a:endParaRPr>
          </a:p>
        </p:txBody>
      </p:sp>
      <p:sp>
        <p:nvSpPr>
          <p:cNvPr id="3" name="Footer Placeholder 2"/>
          <p:cNvSpPr>
            <a:spLocks noGrp="1"/>
          </p:cNvSpPr>
          <p:nvPr>
            <p:ph type="ftr" sz="quarter" idx="11"/>
          </p:nvPr>
        </p:nvSpPr>
        <p:spPr>
          <a:xfrm>
            <a:off x="0" y="6320257"/>
            <a:ext cx="12192000" cy="365125"/>
          </a:xfrm>
        </p:spPr>
        <p:txBody>
          <a:bodyPr/>
          <a:lstStyle/>
          <a:p>
            <a:r>
              <a:rPr lang="en-GB" sz="1050" dirty="0"/>
              <a:t>© PSHE Association 2020</a:t>
            </a:r>
            <a:r>
              <a:rPr lang="en-GB" dirty="0"/>
              <a:t>	 </a:t>
            </a: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4</a:t>
            </a:fld>
            <a:endParaRPr lang="en-GB" dirty="0"/>
          </a:p>
        </p:txBody>
      </p:sp>
      <p:sp>
        <p:nvSpPr>
          <p:cNvPr id="10" name="TextBox 9"/>
          <p:cNvSpPr txBox="1"/>
          <p:nvPr/>
        </p:nvSpPr>
        <p:spPr>
          <a:xfrm>
            <a:off x="647029" y="879128"/>
            <a:ext cx="10893151" cy="1077218"/>
          </a:xfrm>
          <a:prstGeom prst="rect">
            <a:avLst/>
          </a:prstGeom>
          <a:solidFill>
            <a:schemeClr val="bg1"/>
          </a:solidFill>
        </p:spPr>
        <p:txBody>
          <a:bodyPr wrap="square" rtlCol="0">
            <a:spAutoFit/>
          </a:bodyPr>
          <a:lstStyle/>
          <a:p>
            <a:pPr lvl="3"/>
            <a:r>
              <a:rPr lang="en-GB" sz="3200" b="1" dirty="0">
                <a:latin typeface="League Spartan" panose="00000800000000000000" pitchFamily="50" charset="0"/>
              </a:rPr>
              <a:t>We are learning about how to manage feelings and hygiene during puberty.</a:t>
            </a:r>
            <a:endParaRPr lang="en-GB" sz="900" b="1" dirty="0">
              <a:latin typeface="Lato" panose="020F0502020204030203" pitchFamily="34" charset="0"/>
              <a:ea typeface="Lato" panose="020F0502020204030203" pitchFamily="34" charset="0"/>
              <a:cs typeface="Lato" panose="020F0502020204030203" pitchFamily="34" charset="0"/>
            </a:endParaRPr>
          </a:p>
        </p:txBody>
      </p:sp>
      <p:pic>
        <p:nvPicPr>
          <p:cNvPr id="11" name="Picture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49623" y="879128"/>
            <a:ext cx="968621" cy="1076313"/>
          </a:xfrm>
          <a:prstGeom prst="rect">
            <a:avLst/>
          </a:prstGeom>
        </p:spPr>
      </p:pic>
      <p:pic>
        <p:nvPicPr>
          <p:cNvPr id="4" name="Picture 3"/>
          <p:cNvPicPr>
            <a:picLocks noChangeAspect="1"/>
          </p:cNvPicPr>
          <p:nvPr/>
        </p:nvPicPr>
        <p:blipFill rotWithShape="1">
          <a:blip r:embed="rId5" cstate="print">
            <a:extLst>
              <a:ext uri="{28A0092B-C50C-407E-A947-70E740481C1C}">
                <a14:useLocalDpi xmlns:a14="http://schemas.microsoft.com/office/drawing/2010/main" val="0"/>
              </a:ext>
            </a:extLst>
          </a:blip>
          <a:srcRect l="10502" r="10174"/>
          <a:stretch/>
        </p:blipFill>
        <p:spPr>
          <a:xfrm>
            <a:off x="849623" y="2430502"/>
            <a:ext cx="877333" cy="1001704"/>
          </a:xfrm>
          <a:prstGeom prst="rect">
            <a:avLst/>
          </a:prstGeom>
        </p:spPr>
      </p:pic>
    </p:spTree>
    <p:extLst>
      <p:ext uri="{BB962C8B-B14F-4D97-AF65-F5344CB8AC3E}">
        <p14:creationId xmlns:p14="http://schemas.microsoft.com/office/powerpoint/2010/main" val="15594884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503693" y="537904"/>
            <a:ext cx="10714182" cy="126188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4000" b="1" dirty="0">
                <a:solidFill>
                  <a:srgbClr val="95519E"/>
                </a:solidFill>
                <a:latin typeface="League Spartan" panose="00000800000000000000" pitchFamily="50" charset="0"/>
              </a:rPr>
              <a:t>Growing and </a:t>
            </a:r>
            <a:r>
              <a:rPr lang="en-GB" sz="4000" b="1" dirty="0" smtClean="0">
                <a:solidFill>
                  <a:srgbClr val="95519E"/>
                </a:solidFill>
                <a:latin typeface="League Spartan" panose="00000800000000000000" pitchFamily="50" charset="0"/>
              </a:rPr>
              <a:t>changing </a:t>
            </a:r>
            <a:endParaRPr lang="en-GB" sz="4000" b="1" dirty="0">
              <a:solidFill>
                <a:srgbClr val="95519E"/>
              </a:solidFill>
              <a:latin typeface="League Spartan" panose="00000800000000000000" pitchFamily="50"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dirty="0">
                <a:ln>
                  <a:noFill/>
                </a:ln>
                <a:solidFill>
                  <a:srgbClr val="95519E"/>
                </a:solidFill>
                <a:effectLst/>
                <a:uLnTx/>
                <a:uFillTx/>
                <a:latin typeface="Lato" panose="020F0502020204030203" pitchFamily="34" charset="0"/>
                <a:ea typeface="Lato" panose="020F0502020204030203" pitchFamily="34" charset="0"/>
                <a:cs typeface="Lato" panose="020F0502020204030203" pitchFamily="34" charset="0"/>
              </a:rPr>
              <a:t>What’s our starting point?</a:t>
            </a:r>
          </a:p>
        </p:txBody>
      </p:sp>
      <p:sp>
        <p:nvSpPr>
          <p:cNvPr id="5" name="Footer Placeholder 4"/>
          <p:cNvSpPr>
            <a:spLocks noGrp="1"/>
          </p:cNvSpPr>
          <p:nvPr>
            <p:ph type="ftr" sz="quarter" idx="11"/>
          </p:nvPr>
        </p:nvSpPr>
        <p:spPr>
          <a:xfrm>
            <a:off x="0" y="6415306"/>
            <a:ext cx="12192000" cy="365125"/>
          </a:xfrm>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05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2020</a:t>
            </a:r>
            <a:endParaRPr kumimoji="0" lang="en-GB" sz="14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400" b="0" i="0" u="none" strike="noStrike" kern="1200" cap="none" spc="0" normalizeH="0" baseline="0" noProof="0" smtClean="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5</a:t>
            </a:fld>
            <a:endParaRPr kumimoji="0" lang="en-GB" sz="14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endParaRPr>
          </a:p>
        </p:txBody>
      </p:sp>
      <p:pic>
        <p:nvPicPr>
          <p:cNvPr id="1026" name="Picture 2" descr="Green, Flag, Pennon, Waving, Pennant, Banne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flipH="1">
            <a:off x="9998831" y="369643"/>
            <a:ext cx="1552917" cy="1444158"/>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86101" y="5490969"/>
            <a:ext cx="635184" cy="635184"/>
          </a:xfrm>
          <a:prstGeom prst="rect">
            <a:avLst/>
          </a:prstGeom>
        </p:spPr>
      </p:pic>
      <p:sp>
        <p:nvSpPr>
          <p:cNvPr id="7" name="TextBox 6">
            <a:extLst>
              <a:ext uri="{FF2B5EF4-FFF2-40B4-BE49-F238E27FC236}">
                <a16:creationId xmlns:a16="http://schemas.microsoft.com/office/drawing/2014/main" id="{2F85CC55-98A8-4EF2-AE9A-E477654CD503}"/>
              </a:ext>
            </a:extLst>
          </p:cNvPr>
          <p:cNvSpPr txBox="1"/>
          <p:nvPr/>
        </p:nvSpPr>
        <p:spPr>
          <a:xfrm>
            <a:off x="997285" y="2245498"/>
            <a:ext cx="6648567" cy="4062651"/>
          </a:xfrm>
          <a:prstGeom prst="rect">
            <a:avLst/>
          </a:prstGeom>
          <a:noFill/>
        </p:spPr>
        <p:txBody>
          <a:bodyPr wrap="square" rtlCol="0">
            <a:spAutoFit/>
          </a:bodyPr>
          <a:lstStyle/>
          <a:p>
            <a:r>
              <a:rPr lang="en-GB" sz="2400" dirty="0">
                <a:latin typeface="Lato" panose="020B0604020202020204" charset="0"/>
                <a:ea typeface="Lato" panose="020B0604020202020204" charset="0"/>
                <a:cs typeface="Lato" panose="020B0604020202020204" charset="0"/>
              </a:rPr>
              <a:t>Imagine a young person about your age or a little older. They are going through puberty. </a:t>
            </a:r>
            <a:endParaRPr lang="en-GB" sz="2400" dirty="0" smtClean="0">
              <a:latin typeface="Lato" panose="020B0604020202020204" charset="0"/>
              <a:ea typeface="Lato" panose="020B0604020202020204" charset="0"/>
              <a:cs typeface="Lato" panose="020B0604020202020204" charset="0"/>
            </a:endParaRPr>
          </a:p>
          <a:p>
            <a:endParaRPr lang="en-GB" dirty="0" smtClean="0">
              <a:latin typeface="Lato" panose="020B0604020202020204" charset="0"/>
              <a:ea typeface="Lato" panose="020B0604020202020204" charset="0"/>
              <a:cs typeface="Lato" panose="020B0604020202020204" charset="0"/>
            </a:endParaRPr>
          </a:p>
          <a:p>
            <a:pPr marL="800100" lvl="1" indent="-342900">
              <a:buFont typeface="Arial" panose="020B0604020202020204" pitchFamily="34" charset="0"/>
              <a:buChar char="•"/>
            </a:pPr>
            <a:r>
              <a:rPr lang="en-GB" sz="2400" dirty="0" smtClean="0">
                <a:latin typeface="Lato" panose="020B0604020202020204" charset="0"/>
                <a:ea typeface="Lato" panose="020B0604020202020204" charset="0"/>
                <a:cs typeface="Lato" panose="020B0604020202020204" charset="0"/>
              </a:rPr>
              <a:t>What </a:t>
            </a:r>
            <a:r>
              <a:rPr lang="en-GB" sz="2400" dirty="0">
                <a:latin typeface="Lato" panose="020B0604020202020204" charset="0"/>
                <a:ea typeface="Lato" panose="020B0604020202020204" charset="0"/>
                <a:cs typeface="Lato" panose="020B0604020202020204" charset="0"/>
              </a:rPr>
              <a:t>might they find difficult about puberty? </a:t>
            </a:r>
          </a:p>
          <a:p>
            <a:pPr marL="800100" lvl="1" indent="-342900">
              <a:buFont typeface="Arial" panose="020B0604020202020204" pitchFamily="34" charset="0"/>
              <a:buChar char="•"/>
            </a:pPr>
            <a:endParaRPr lang="en-GB" sz="2400" dirty="0">
              <a:latin typeface="Lato" panose="020B0604020202020204" charset="0"/>
              <a:ea typeface="Lato" panose="020B0604020202020204" charset="0"/>
              <a:cs typeface="Lato" panose="020B0604020202020204" charset="0"/>
            </a:endParaRPr>
          </a:p>
          <a:p>
            <a:pPr marL="800100" lvl="1" indent="-342900">
              <a:buFont typeface="Arial" panose="020B0604020202020204" pitchFamily="34" charset="0"/>
              <a:buChar char="•"/>
            </a:pPr>
            <a:r>
              <a:rPr lang="en-GB" sz="2400" dirty="0">
                <a:latin typeface="Lato" panose="020B0604020202020204" charset="0"/>
                <a:ea typeface="Lato" panose="020B0604020202020204" charset="0"/>
                <a:cs typeface="Lato" panose="020B0604020202020204" charset="0"/>
              </a:rPr>
              <a:t>What might they do to manage these challenges? </a:t>
            </a:r>
          </a:p>
          <a:p>
            <a:endParaRPr lang="en-GB" sz="2400" dirty="0">
              <a:latin typeface="Lato" panose="020B0604020202020204" charset="0"/>
              <a:ea typeface="Lato" panose="020B0604020202020204" charset="0"/>
              <a:cs typeface="Lato" panose="020B0604020202020204" charset="0"/>
            </a:endParaRPr>
          </a:p>
          <a:p>
            <a:r>
              <a:rPr lang="en-GB" sz="2400" b="1" dirty="0">
                <a:latin typeface="Lato" panose="020B0604020202020204" charset="0"/>
                <a:ea typeface="Lato" panose="020B0604020202020204" charset="0"/>
                <a:cs typeface="Lato" panose="020B0604020202020204" charset="0"/>
              </a:rPr>
              <a:t>Draw a mind map and try to include as many answers to the two questions above as you can.</a:t>
            </a:r>
          </a:p>
        </p:txBody>
      </p:sp>
      <p:pic>
        <p:nvPicPr>
          <p:cNvPr id="6" name="Picture 5">
            <a:extLst>
              <a:ext uri="{FF2B5EF4-FFF2-40B4-BE49-F238E27FC236}">
                <a16:creationId xmlns:a16="http://schemas.microsoft.com/office/drawing/2014/main" id="{9473D8AE-7286-4A55-AFA0-AF43B6F1D30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892283" y="2208111"/>
            <a:ext cx="3530129" cy="3600450"/>
          </a:xfrm>
          <a:prstGeom prst="rect">
            <a:avLst/>
          </a:prstGeom>
        </p:spPr>
      </p:pic>
    </p:spTree>
    <p:extLst>
      <p:ext uri="{BB962C8B-B14F-4D97-AF65-F5344CB8AC3E}">
        <p14:creationId xmlns:p14="http://schemas.microsoft.com/office/powerpoint/2010/main" val="28758478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501585" y="47011"/>
            <a:ext cx="10058400" cy="830997"/>
          </a:xfrm>
          <a:prstGeom prst="rect">
            <a:avLst/>
          </a:prstGeom>
          <a:noFill/>
        </p:spPr>
        <p:txBody>
          <a:bodyPr wrap="square" rtlCol="0">
            <a:spAutoFit/>
          </a:bodyPr>
          <a:lstStyle/>
          <a:p>
            <a:r>
              <a:rPr lang="en-GB" sz="2400" b="1" dirty="0">
                <a:solidFill>
                  <a:srgbClr val="95519E"/>
                </a:solidFill>
                <a:latin typeface="Lato" panose="020F0502020204030203" pitchFamily="34" charset="0"/>
                <a:ea typeface="Lato" panose="020F0502020204030203" pitchFamily="34" charset="0"/>
                <a:cs typeface="Lato" panose="020F0502020204030203" pitchFamily="34" charset="0"/>
              </a:rPr>
              <a:t>What body parts do you think someone going through puberty might need to pay special attention to while keeping clean?  </a:t>
            </a:r>
          </a:p>
        </p:txBody>
      </p:sp>
      <p:sp>
        <p:nvSpPr>
          <p:cNvPr id="19" name="Footer Placeholder 18"/>
          <p:cNvSpPr>
            <a:spLocks noGrp="1"/>
          </p:cNvSpPr>
          <p:nvPr>
            <p:ph type="ftr" sz="quarter" idx="11"/>
          </p:nvPr>
        </p:nvSpPr>
        <p:spPr>
          <a:xfrm>
            <a:off x="0" y="6355382"/>
            <a:ext cx="12192000" cy="365125"/>
          </a:xfrm>
        </p:spPr>
        <p:txBody>
          <a:bodyPr/>
          <a:lstStyle/>
          <a:p>
            <a:r>
              <a:rPr lang="en-GB" sz="1050" dirty="0"/>
              <a:t>© PSHE Association 2020</a:t>
            </a:r>
            <a:r>
              <a:rPr lang="en-GB" dirty="0"/>
              <a:t>	 </a:t>
            </a:r>
          </a:p>
        </p:txBody>
      </p:sp>
      <p:sp>
        <p:nvSpPr>
          <p:cNvPr id="13" name="Slide Number Placeholder 12"/>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6</a:t>
            </a:fld>
            <a:endParaRPr lang="en-GB" dirty="0"/>
          </a:p>
        </p:txBody>
      </p:sp>
      <p:sp>
        <p:nvSpPr>
          <p:cNvPr id="2" name="TextBox 1"/>
          <p:cNvSpPr txBox="1"/>
          <p:nvPr/>
        </p:nvSpPr>
        <p:spPr>
          <a:xfrm>
            <a:off x="819177" y="979026"/>
            <a:ext cx="11372823" cy="461665"/>
          </a:xfrm>
          <a:prstGeom prst="rect">
            <a:avLst/>
          </a:prstGeom>
          <a:noFill/>
        </p:spPr>
        <p:txBody>
          <a:bodyPr wrap="square" rtlCol="0">
            <a:spAutoFit/>
          </a:bodyPr>
          <a:lstStyle/>
          <a:p>
            <a:r>
              <a:rPr lang="en-GB" sz="2400" b="1" dirty="0">
                <a:latin typeface="Lato" panose="020B0604020202020204" charset="0"/>
                <a:ea typeface="Lato" panose="020B0604020202020204" charset="0"/>
                <a:cs typeface="Lato" panose="020B0604020202020204" charset="0"/>
              </a:rPr>
              <a:t>Draw a person and write your answers around them, or discuss with a parent.</a:t>
            </a:r>
          </a:p>
        </p:txBody>
      </p:sp>
      <p:pic>
        <p:nvPicPr>
          <p:cNvPr id="10" name="Picture 9">
            <a:extLst>
              <a:ext uri="{FF2B5EF4-FFF2-40B4-BE49-F238E27FC236}">
                <a16:creationId xmlns:a16="http://schemas.microsoft.com/office/drawing/2014/main" id="{B4EF309E-0D41-4453-A153-4E3A63B8C1B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83993" y="968469"/>
            <a:ext cx="635184" cy="635184"/>
          </a:xfrm>
          <a:prstGeom prst="rect">
            <a:avLst/>
          </a:prstGeom>
        </p:spPr>
      </p:pic>
      <p:pic>
        <p:nvPicPr>
          <p:cNvPr id="5" name="Picture 4">
            <a:extLst>
              <a:ext uri="{FF2B5EF4-FFF2-40B4-BE49-F238E27FC236}">
                <a16:creationId xmlns:a16="http://schemas.microsoft.com/office/drawing/2014/main" id="{12B06A16-AF2E-40CD-8670-1E0BF615FA02}"/>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r="71289"/>
          <a:stretch/>
        </p:blipFill>
        <p:spPr>
          <a:xfrm>
            <a:off x="5580631" y="3075330"/>
            <a:ext cx="1030738" cy="2159610"/>
          </a:xfrm>
          <a:prstGeom prst="rect">
            <a:avLst/>
          </a:prstGeom>
        </p:spPr>
      </p:pic>
      <p:grpSp>
        <p:nvGrpSpPr>
          <p:cNvPr id="14" name="Group 13">
            <a:extLst>
              <a:ext uri="{FF2B5EF4-FFF2-40B4-BE49-F238E27FC236}">
                <a16:creationId xmlns:a16="http://schemas.microsoft.com/office/drawing/2014/main" id="{79E352FC-290E-4DF3-9C80-8CCBAA0CBFE8}"/>
              </a:ext>
            </a:extLst>
          </p:cNvPr>
          <p:cNvGrpSpPr/>
          <p:nvPr/>
        </p:nvGrpSpPr>
        <p:grpSpPr>
          <a:xfrm>
            <a:off x="1153055" y="1642824"/>
            <a:ext cx="4724400" cy="1417356"/>
            <a:chOff x="-2217420" y="2595332"/>
            <a:chExt cx="4724400" cy="1417356"/>
          </a:xfrm>
        </p:grpSpPr>
        <p:cxnSp>
          <p:nvCxnSpPr>
            <p:cNvPr id="17" name="Straight Arrow Connector 16">
              <a:extLst>
                <a:ext uri="{FF2B5EF4-FFF2-40B4-BE49-F238E27FC236}">
                  <a16:creationId xmlns:a16="http://schemas.microsoft.com/office/drawing/2014/main" id="{ACF21D34-6A99-422B-811C-DE9F9A44BD87}"/>
                </a:ext>
              </a:extLst>
            </p:cNvPr>
            <p:cNvCxnSpPr>
              <a:cxnSpLocks/>
              <a:endCxn id="5" idx="0"/>
            </p:cNvCxnSpPr>
            <p:nvPr/>
          </p:nvCxnSpPr>
          <p:spPr>
            <a:xfrm>
              <a:off x="1863090" y="3715774"/>
              <a:ext cx="643890" cy="296914"/>
            </a:xfrm>
            <a:prstGeom prst="straightConnector1">
              <a:avLst/>
            </a:prstGeom>
            <a:ln w="38100">
              <a:solidFill>
                <a:srgbClr val="95519E"/>
              </a:solidFill>
              <a:tailEnd type="triangle"/>
            </a:ln>
          </p:spPr>
          <p:style>
            <a:lnRef idx="1">
              <a:schemeClr val="accent1"/>
            </a:lnRef>
            <a:fillRef idx="0">
              <a:schemeClr val="accent1"/>
            </a:fillRef>
            <a:effectRef idx="0">
              <a:schemeClr val="accent1"/>
            </a:effectRef>
            <a:fontRef idx="minor">
              <a:schemeClr val="tx1"/>
            </a:fontRef>
          </p:style>
        </p:cxnSp>
        <p:sp>
          <p:nvSpPr>
            <p:cNvPr id="18" name="Rectangle 17">
              <a:extLst>
                <a:ext uri="{FF2B5EF4-FFF2-40B4-BE49-F238E27FC236}">
                  <a16:creationId xmlns:a16="http://schemas.microsoft.com/office/drawing/2014/main" id="{7B884E78-AF02-4D94-B738-C95A34C62992}"/>
                </a:ext>
              </a:extLst>
            </p:cNvPr>
            <p:cNvSpPr/>
            <p:nvPr/>
          </p:nvSpPr>
          <p:spPr>
            <a:xfrm>
              <a:off x="-2217420" y="2595332"/>
              <a:ext cx="4080510" cy="1107996"/>
            </a:xfrm>
            <a:prstGeom prst="rect">
              <a:avLst/>
            </a:prstGeom>
          </p:spPr>
          <p:txBody>
            <a:bodyPr wrap="square">
              <a:spAutoFit/>
            </a:bodyPr>
            <a:lstStyle/>
            <a:p>
              <a:r>
                <a:rPr lang="en-GB" b="1" dirty="0">
                  <a:solidFill>
                    <a:srgbClr val="95519E"/>
                  </a:solidFill>
                  <a:latin typeface="League Spartan" panose="00000800000000000000" pitchFamily="50" charset="0"/>
                </a:rPr>
                <a:t>Hair</a:t>
              </a:r>
            </a:p>
            <a:p>
              <a:r>
                <a:rPr lang="en-GB" sz="1600" dirty="0">
                  <a:latin typeface="Arial" panose="020B0604020202020204" pitchFamily="34" charset="0"/>
                  <a:cs typeface="Arial" panose="020B0604020202020204" pitchFamily="34" charset="0"/>
                </a:rPr>
                <a:t>During puberty hair can get oilier. </a:t>
              </a:r>
              <a:br>
                <a:rPr lang="en-GB" sz="1600" dirty="0">
                  <a:latin typeface="Arial" panose="020B0604020202020204" pitchFamily="34" charset="0"/>
                  <a:cs typeface="Arial" panose="020B0604020202020204" pitchFamily="34" charset="0"/>
                </a:rPr>
              </a:br>
              <a:r>
                <a:rPr lang="en-GB" sz="1600" dirty="0">
                  <a:latin typeface="Arial" panose="020B0604020202020204" pitchFamily="34" charset="0"/>
                  <a:cs typeface="Arial" panose="020B0604020202020204" pitchFamily="34" charset="0"/>
                </a:rPr>
                <a:t>Washing hair with warm water and a small amount of shampoo can help to control oil.</a:t>
              </a:r>
            </a:p>
          </p:txBody>
        </p:sp>
      </p:grpSp>
      <p:grpSp>
        <p:nvGrpSpPr>
          <p:cNvPr id="20" name="Group 19">
            <a:extLst>
              <a:ext uri="{FF2B5EF4-FFF2-40B4-BE49-F238E27FC236}">
                <a16:creationId xmlns:a16="http://schemas.microsoft.com/office/drawing/2014/main" id="{956C6917-C92C-4C10-A766-F0CA645532D5}"/>
              </a:ext>
            </a:extLst>
          </p:cNvPr>
          <p:cNvGrpSpPr/>
          <p:nvPr/>
        </p:nvGrpSpPr>
        <p:grpSpPr>
          <a:xfrm>
            <a:off x="6234322" y="1571717"/>
            <a:ext cx="5776288" cy="1746490"/>
            <a:chOff x="-3540205" y="1705983"/>
            <a:chExt cx="5051584" cy="1746490"/>
          </a:xfrm>
        </p:grpSpPr>
        <p:cxnSp>
          <p:nvCxnSpPr>
            <p:cNvPr id="21" name="Straight Arrow Connector 20">
              <a:extLst>
                <a:ext uri="{FF2B5EF4-FFF2-40B4-BE49-F238E27FC236}">
                  <a16:creationId xmlns:a16="http://schemas.microsoft.com/office/drawing/2014/main" id="{EAEFF080-6511-4E70-851E-40A8DD2EEA76}"/>
                </a:ext>
              </a:extLst>
            </p:cNvPr>
            <p:cNvCxnSpPr>
              <a:cxnSpLocks/>
            </p:cNvCxnSpPr>
            <p:nvPr/>
          </p:nvCxnSpPr>
          <p:spPr>
            <a:xfrm flipH="1">
              <a:off x="-3540205" y="2774955"/>
              <a:ext cx="824389" cy="677518"/>
            </a:xfrm>
            <a:prstGeom prst="straightConnector1">
              <a:avLst/>
            </a:prstGeom>
            <a:ln w="38100">
              <a:solidFill>
                <a:srgbClr val="95519E"/>
              </a:solidFill>
              <a:tailEnd type="triangle"/>
            </a:ln>
          </p:spPr>
          <p:style>
            <a:lnRef idx="1">
              <a:schemeClr val="accent1"/>
            </a:lnRef>
            <a:fillRef idx="0">
              <a:schemeClr val="accent1"/>
            </a:fillRef>
            <a:effectRef idx="0">
              <a:schemeClr val="accent1"/>
            </a:effectRef>
            <a:fontRef idx="minor">
              <a:schemeClr val="tx1"/>
            </a:fontRef>
          </p:style>
        </p:cxnSp>
        <p:sp>
          <p:nvSpPr>
            <p:cNvPr id="22" name="Rectangle 21">
              <a:extLst>
                <a:ext uri="{FF2B5EF4-FFF2-40B4-BE49-F238E27FC236}">
                  <a16:creationId xmlns:a16="http://schemas.microsoft.com/office/drawing/2014/main" id="{5346AF49-2E8D-4A8D-A1D1-FA1D636EB496}"/>
                </a:ext>
              </a:extLst>
            </p:cNvPr>
            <p:cNvSpPr/>
            <p:nvPr/>
          </p:nvSpPr>
          <p:spPr>
            <a:xfrm>
              <a:off x="-2698672" y="1705983"/>
              <a:ext cx="4210051" cy="1600438"/>
            </a:xfrm>
            <a:prstGeom prst="rect">
              <a:avLst/>
            </a:prstGeom>
          </p:spPr>
          <p:txBody>
            <a:bodyPr wrap="square">
              <a:spAutoFit/>
            </a:bodyPr>
            <a:lstStyle/>
            <a:p>
              <a:r>
                <a:rPr lang="en-GB" b="1" dirty="0">
                  <a:solidFill>
                    <a:srgbClr val="95519E"/>
                  </a:solidFill>
                  <a:latin typeface="League Spartan" panose="00000800000000000000" pitchFamily="50" charset="0"/>
                </a:rPr>
                <a:t>Skin and spots</a:t>
              </a:r>
            </a:p>
            <a:p>
              <a:r>
                <a:rPr lang="en-GB" sz="1600" dirty="0">
                  <a:latin typeface="Arial" panose="020B0604020202020204" pitchFamily="34" charset="0"/>
                  <a:cs typeface="Arial" panose="020B0604020202020204" pitchFamily="34" charset="0"/>
                </a:rPr>
                <a:t>Skin also gets oilier during puberty. Sometimes this oil traps dirt or germs. While they can be upsetting and embarrassing, they are a normal part of puberty. Everyone will get them at some point in their life, it doesn’t mean they have poor hygiene!</a:t>
              </a:r>
            </a:p>
          </p:txBody>
        </p:sp>
      </p:grpSp>
      <p:grpSp>
        <p:nvGrpSpPr>
          <p:cNvPr id="23" name="Group 22">
            <a:extLst>
              <a:ext uri="{FF2B5EF4-FFF2-40B4-BE49-F238E27FC236}">
                <a16:creationId xmlns:a16="http://schemas.microsoft.com/office/drawing/2014/main" id="{61238990-1D36-4171-8C9C-798168D99071}"/>
              </a:ext>
            </a:extLst>
          </p:cNvPr>
          <p:cNvGrpSpPr/>
          <p:nvPr/>
        </p:nvGrpSpPr>
        <p:grpSpPr>
          <a:xfrm>
            <a:off x="336838" y="3706169"/>
            <a:ext cx="5214982" cy="2923877"/>
            <a:chOff x="-3098065" y="1924400"/>
            <a:chExt cx="4560699" cy="2923877"/>
          </a:xfrm>
        </p:grpSpPr>
        <p:cxnSp>
          <p:nvCxnSpPr>
            <p:cNvPr id="24" name="Straight Arrow Connector 23">
              <a:extLst>
                <a:ext uri="{FF2B5EF4-FFF2-40B4-BE49-F238E27FC236}">
                  <a16:creationId xmlns:a16="http://schemas.microsoft.com/office/drawing/2014/main" id="{6E640A01-B458-4F19-961F-D0BA8EB812BA}"/>
                </a:ext>
              </a:extLst>
            </p:cNvPr>
            <p:cNvCxnSpPr>
              <a:cxnSpLocks/>
            </p:cNvCxnSpPr>
            <p:nvPr/>
          </p:nvCxnSpPr>
          <p:spPr>
            <a:xfrm flipV="1">
              <a:off x="-71646" y="2089493"/>
              <a:ext cx="1534280" cy="43405"/>
            </a:xfrm>
            <a:prstGeom prst="straightConnector1">
              <a:avLst/>
            </a:prstGeom>
            <a:ln w="38100">
              <a:solidFill>
                <a:srgbClr val="95519E"/>
              </a:solidFill>
              <a:tailEnd type="triangle"/>
            </a:ln>
          </p:spPr>
          <p:style>
            <a:lnRef idx="1">
              <a:schemeClr val="accent1"/>
            </a:lnRef>
            <a:fillRef idx="0">
              <a:schemeClr val="accent1"/>
            </a:fillRef>
            <a:effectRef idx="0">
              <a:schemeClr val="accent1"/>
            </a:effectRef>
            <a:fontRef idx="minor">
              <a:schemeClr val="tx1"/>
            </a:fontRef>
          </p:style>
        </p:cxnSp>
        <p:sp>
          <p:nvSpPr>
            <p:cNvPr id="25" name="Rectangle 24">
              <a:extLst>
                <a:ext uri="{FF2B5EF4-FFF2-40B4-BE49-F238E27FC236}">
                  <a16:creationId xmlns:a16="http://schemas.microsoft.com/office/drawing/2014/main" id="{25E86FC2-1CC9-4CBB-BA60-E6AD4495A591}"/>
                </a:ext>
              </a:extLst>
            </p:cNvPr>
            <p:cNvSpPr/>
            <p:nvPr/>
          </p:nvSpPr>
          <p:spPr>
            <a:xfrm>
              <a:off x="-3098065" y="1924400"/>
              <a:ext cx="4377223" cy="2923877"/>
            </a:xfrm>
            <a:prstGeom prst="rect">
              <a:avLst/>
            </a:prstGeom>
          </p:spPr>
          <p:txBody>
            <a:bodyPr wrap="square">
              <a:spAutoFit/>
            </a:bodyPr>
            <a:lstStyle/>
            <a:p>
              <a:r>
                <a:rPr lang="en-GB" b="1" dirty="0">
                  <a:solidFill>
                    <a:srgbClr val="95519E"/>
                  </a:solidFill>
                  <a:latin typeface="League Spartan" panose="00000800000000000000" pitchFamily="50" charset="0"/>
                </a:rPr>
                <a:t>Sweat and body odour</a:t>
              </a:r>
            </a:p>
            <a:p>
              <a:r>
                <a:rPr lang="en-GB" sz="1600" dirty="0">
                  <a:latin typeface="Arial" panose="020B0604020202020204" pitchFamily="34" charset="0"/>
                  <a:cs typeface="Arial" panose="020B0604020202020204" pitchFamily="34" charset="0"/>
                </a:rPr>
                <a:t>During puberty sweat glands become more active than before and sweat can smell stronger.</a:t>
              </a:r>
              <a:br>
                <a:rPr lang="en-GB" sz="1600" dirty="0">
                  <a:latin typeface="Arial" panose="020B0604020202020204" pitchFamily="34" charset="0"/>
                  <a:cs typeface="Arial" panose="020B0604020202020204" pitchFamily="34" charset="0"/>
                </a:rPr>
              </a:br>
              <a:endParaRPr lang="en-GB" sz="1600" dirty="0">
                <a:latin typeface="Arial" panose="020B0604020202020204" pitchFamily="34" charset="0"/>
                <a:cs typeface="Arial" panose="020B0604020202020204" pitchFamily="34" charset="0"/>
              </a:endParaRPr>
            </a:p>
            <a:p>
              <a:r>
                <a:rPr lang="en-GB" sz="1600" dirty="0">
                  <a:latin typeface="Arial" panose="020B0604020202020204" pitchFamily="34" charset="0"/>
                  <a:cs typeface="Arial" panose="020B0604020202020204" pitchFamily="34" charset="0"/>
                </a:rPr>
                <a:t>Showering or bathing everyday using warm water and a mild soap or shower gel can help keep the smell and bacteria under control. Wearing clean clothing can also help to keep clean. </a:t>
              </a:r>
            </a:p>
            <a:p>
              <a:endParaRPr lang="en-GB" sz="1600" dirty="0">
                <a:latin typeface="Arial" panose="020B0604020202020204" pitchFamily="34" charset="0"/>
                <a:cs typeface="Arial" panose="020B0604020202020204" pitchFamily="34" charset="0"/>
              </a:endParaRPr>
            </a:p>
            <a:p>
              <a:r>
                <a:rPr lang="en-GB" sz="1600" dirty="0">
                  <a:latin typeface="Arial" panose="020B0604020202020204" pitchFamily="34" charset="0"/>
                  <a:cs typeface="Arial" panose="020B0604020202020204" pitchFamily="34" charset="0"/>
                </a:rPr>
                <a:t>Deodorants cover up the smell of body odour and anti-perspirants reduce sweating.</a:t>
              </a:r>
            </a:p>
          </p:txBody>
        </p:sp>
      </p:grpSp>
      <p:grpSp>
        <p:nvGrpSpPr>
          <p:cNvPr id="31" name="Group 30">
            <a:extLst>
              <a:ext uri="{FF2B5EF4-FFF2-40B4-BE49-F238E27FC236}">
                <a16:creationId xmlns:a16="http://schemas.microsoft.com/office/drawing/2014/main" id="{2CEBCF79-83DF-4ED7-94E7-CC3FC5B94D35}"/>
              </a:ext>
            </a:extLst>
          </p:cNvPr>
          <p:cNvGrpSpPr/>
          <p:nvPr/>
        </p:nvGrpSpPr>
        <p:grpSpPr>
          <a:xfrm>
            <a:off x="6096000" y="3293435"/>
            <a:ext cx="6124811" cy="3185487"/>
            <a:chOff x="6072771" y="3794760"/>
            <a:chExt cx="6124811" cy="3185487"/>
          </a:xfrm>
        </p:grpSpPr>
        <p:cxnSp>
          <p:nvCxnSpPr>
            <p:cNvPr id="26" name="Straight Arrow Connector 25">
              <a:extLst>
                <a:ext uri="{FF2B5EF4-FFF2-40B4-BE49-F238E27FC236}">
                  <a16:creationId xmlns:a16="http://schemas.microsoft.com/office/drawing/2014/main" id="{C269A2A0-2985-4534-9323-771F6ED6D4BC}"/>
                </a:ext>
              </a:extLst>
            </p:cNvPr>
            <p:cNvCxnSpPr>
              <a:cxnSpLocks/>
            </p:cNvCxnSpPr>
            <p:nvPr/>
          </p:nvCxnSpPr>
          <p:spPr>
            <a:xfrm flipH="1">
              <a:off x="6072771" y="4801230"/>
              <a:ext cx="1123282" cy="138744"/>
            </a:xfrm>
            <a:prstGeom prst="straightConnector1">
              <a:avLst/>
            </a:prstGeom>
            <a:ln w="38100">
              <a:solidFill>
                <a:srgbClr val="95519E"/>
              </a:solidFill>
              <a:tailEnd type="triangle"/>
            </a:ln>
          </p:spPr>
          <p:style>
            <a:lnRef idx="1">
              <a:schemeClr val="accent1"/>
            </a:lnRef>
            <a:fillRef idx="0">
              <a:schemeClr val="accent1"/>
            </a:fillRef>
            <a:effectRef idx="0">
              <a:schemeClr val="accent1"/>
            </a:effectRef>
            <a:fontRef idx="minor">
              <a:schemeClr val="tx1"/>
            </a:fontRef>
          </p:style>
        </p:cxnSp>
        <p:sp>
          <p:nvSpPr>
            <p:cNvPr id="28" name="Rectangle 27">
              <a:extLst>
                <a:ext uri="{FF2B5EF4-FFF2-40B4-BE49-F238E27FC236}">
                  <a16:creationId xmlns:a16="http://schemas.microsoft.com/office/drawing/2014/main" id="{F6E4669F-BA6F-40E3-ADD3-8DFC3667FAFE}"/>
                </a:ext>
              </a:extLst>
            </p:cNvPr>
            <p:cNvSpPr/>
            <p:nvPr/>
          </p:nvSpPr>
          <p:spPr>
            <a:xfrm>
              <a:off x="7202164" y="3794760"/>
              <a:ext cx="4995418" cy="3185487"/>
            </a:xfrm>
            <a:prstGeom prst="rect">
              <a:avLst/>
            </a:prstGeom>
          </p:spPr>
          <p:txBody>
            <a:bodyPr wrap="square">
              <a:spAutoFit/>
            </a:bodyPr>
            <a:lstStyle/>
            <a:p>
              <a:r>
                <a:rPr lang="en-GB" b="1" dirty="0">
                  <a:solidFill>
                    <a:srgbClr val="95519E"/>
                  </a:solidFill>
                  <a:latin typeface="League Spartan" panose="00000800000000000000" pitchFamily="50" charset="0"/>
                </a:rPr>
                <a:t>Washing genitals</a:t>
              </a:r>
            </a:p>
            <a:p>
              <a:r>
                <a:rPr lang="en-GB" sz="1600" b="1" dirty="0">
                  <a:latin typeface="Arial" panose="020B0604020202020204" pitchFamily="34" charset="0"/>
                  <a:cs typeface="Arial" panose="020B0604020202020204" pitchFamily="34" charset="0"/>
                </a:rPr>
                <a:t>The vulva:</a:t>
              </a:r>
              <a:r>
                <a:rPr lang="en-GB" sz="1600" dirty="0">
                  <a:latin typeface="Arial" panose="020B0604020202020204" pitchFamily="34" charset="0"/>
                  <a:cs typeface="Arial" panose="020B0604020202020204" pitchFamily="34" charset="0"/>
                </a:rPr>
                <a:t> Washing the outside part of the vulva with an unperfumed soap every day can help to keep it clean. The inside of the vagina can clean itself and this does not need washing, </a:t>
              </a:r>
              <a:r>
                <a:rPr lang="en-GB" sz="1600" dirty="0" smtClean="0">
                  <a:latin typeface="Arial" panose="020B0604020202020204" pitchFamily="34" charset="0"/>
                  <a:cs typeface="Arial" panose="020B0604020202020204" pitchFamily="34" charset="0"/>
                </a:rPr>
                <a:t>and cleaning </a:t>
              </a:r>
              <a:r>
                <a:rPr lang="en-GB" sz="1600" dirty="0">
                  <a:latin typeface="Arial" panose="020B0604020202020204" pitchFamily="34" charset="0"/>
                  <a:cs typeface="Arial" panose="020B0604020202020204" pitchFamily="34" charset="0"/>
                </a:rPr>
                <a:t>inside can cause irritation</a:t>
              </a:r>
              <a:r>
                <a:rPr lang="en-GB" sz="1600" dirty="0" smtClean="0">
                  <a:latin typeface="Arial" panose="020B0604020202020204" pitchFamily="34" charset="0"/>
                  <a:cs typeface="Arial" panose="020B0604020202020204" pitchFamily="34" charset="0"/>
                </a:rPr>
                <a:t>.</a:t>
              </a:r>
            </a:p>
            <a:p>
              <a:endParaRPr lang="en-GB" sz="600" dirty="0">
                <a:latin typeface="Arial" panose="020B0604020202020204" pitchFamily="34" charset="0"/>
                <a:cs typeface="Arial" panose="020B0604020202020204" pitchFamily="34" charset="0"/>
              </a:endParaRPr>
            </a:p>
            <a:p>
              <a:r>
                <a:rPr lang="en-GB" sz="1600" b="1" dirty="0">
                  <a:latin typeface="Arial" panose="020B0604020202020204" pitchFamily="34" charset="0"/>
                  <a:cs typeface="Arial" panose="020B0604020202020204" pitchFamily="34" charset="0"/>
                </a:rPr>
                <a:t>The penis: </a:t>
              </a:r>
              <a:r>
                <a:rPr lang="en-GB" sz="1600" dirty="0">
                  <a:latin typeface="Arial" panose="020B0604020202020204" pitchFamily="34" charset="0"/>
                  <a:cs typeface="Arial" panose="020B0604020202020204" pitchFamily="34" charset="0"/>
                </a:rPr>
                <a:t>Gently washing the penis with warm water and soap each day keeps it clean. If the penis has a foreskin, this should be gently pulled back and washed underneath. This prevents the build up of too much </a:t>
              </a:r>
              <a:r>
                <a:rPr lang="en-GB" sz="1600" i="1" dirty="0">
                  <a:latin typeface="Arial" panose="020B0604020202020204" pitchFamily="34" charset="0"/>
                  <a:cs typeface="Arial" panose="020B0604020202020204" pitchFamily="34" charset="0"/>
                </a:rPr>
                <a:t>smegma, </a:t>
              </a:r>
              <a:r>
                <a:rPr lang="en-GB" sz="1600" dirty="0">
                  <a:latin typeface="Arial" panose="020B0604020202020204" pitchFamily="34" charset="0"/>
                  <a:cs typeface="Arial" panose="020B0604020202020204" pitchFamily="34" charset="0"/>
                </a:rPr>
                <a:t>a cheesy-looking substance that can start to smell and build up bacteria.</a:t>
              </a:r>
              <a:endParaRPr lang="en-GB" sz="1600" b="1" dirty="0">
                <a:latin typeface="Arial" panose="020B0604020202020204" pitchFamily="34" charset="0"/>
                <a:cs typeface="Arial" panose="020B0604020202020204" pitchFamily="34" charset="0"/>
              </a:endParaRPr>
            </a:p>
          </p:txBody>
        </p:sp>
      </p:grpSp>
    </p:spTree>
    <p:extLst>
      <p:ext uri="{BB962C8B-B14F-4D97-AF65-F5344CB8AC3E}">
        <p14:creationId xmlns:p14="http://schemas.microsoft.com/office/powerpoint/2010/main" val="24735307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Rounded Corners 14">
            <a:extLst>
              <a:ext uri="{FF2B5EF4-FFF2-40B4-BE49-F238E27FC236}">
                <a16:creationId xmlns:a16="http://schemas.microsoft.com/office/drawing/2014/main" id="{DD7FFB4B-3586-43EF-ACBB-A2302B595A08}"/>
              </a:ext>
            </a:extLst>
          </p:cNvPr>
          <p:cNvSpPr/>
          <p:nvPr/>
        </p:nvSpPr>
        <p:spPr>
          <a:xfrm>
            <a:off x="3909046" y="4747028"/>
            <a:ext cx="8020410" cy="1462541"/>
          </a:xfrm>
          <a:prstGeom prst="roundRect">
            <a:avLst/>
          </a:prstGeom>
          <a:solidFill>
            <a:srgbClr val="D8BADC"/>
          </a:solidFill>
          <a:ln w="5715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b="1" dirty="0">
                <a:solidFill>
                  <a:schemeClr val="tx1"/>
                </a:solidFill>
              </a:rPr>
              <a:t>Once a week:</a:t>
            </a:r>
          </a:p>
          <a:p>
            <a:r>
              <a:rPr lang="en-GB" sz="2400" dirty="0">
                <a:solidFill>
                  <a:schemeClr val="tx1"/>
                </a:solidFill>
              </a:rPr>
              <a:t>Wash PE kit (or more often if you do PE on more than one day) or outerwear such as school jumpers.  </a:t>
            </a:r>
          </a:p>
        </p:txBody>
      </p:sp>
      <p:sp>
        <p:nvSpPr>
          <p:cNvPr id="14" name="Rectangle: Rounded Corners 13">
            <a:extLst>
              <a:ext uri="{FF2B5EF4-FFF2-40B4-BE49-F238E27FC236}">
                <a16:creationId xmlns:a16="http://schemas.microsoft.com/office/drawing/2014/main" id="{8922BF6E-0B7F-4BCB-B971-BE24E5A7FA9F}"/>
              </a:ext>
            </a:extLst>
          </p:cNvPr>
          <p:cNvSpPr/>
          <p:nvPr/>
        </p:nvSpPr>
        <p:spPr>
          <a:xfrm>
            <a:off x="3909046" y="3144731"/>
            <a:ext cx="8020410" cy="1462541"/>
          </a:xfrm>
          <a:prstGeom prst="roundRect">
            <a:avLst/>
          </a:prstGeom>
          <a:solidFill>
            <a:srgbClr val="D8BADC"/>
          </a:solidFill>
          <a:ln w="5715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b="1" dirty="0">
                <a:solidFill>
                  <a:schemeClr val="tx1"/>
                </a:solidFill>
              </a:rPr>
              <a:t>A few times a week: </a:t>
            </a:r>
          </a:p>
          <a:p>
            <a:r>
              <a:rPr lang="en-GB" sz="2400" dirty="0">
                <a:solidFill>
                  <a:schemeClr val="tx1"/>
                </a:solidFill>
              </a:rPr>
              <a:t>Shower or have a bath, wash hair (may be more or less depending on how oily a person’s hair is) and wash clothes.</a:t>
            </a:r>
          </a:p>
        </p:txBody>
      </p:sp>
      <p:sp>
        <p:nvSpPr>
          <p:cNvPr id="13" name="Rectangle: Rounded Corners 12">
            <a:extLst>
              <a:ext uri="{FF2B5EF4-FFF2-40B4-BE49-F238E27FC236}">
                <a16:creationId xmlns:a16="http://schemas.microsoft.com/office/drawing/2014/main" id="{B1E44DAA-3C2C-4CE9-BEA4-B92CB6B6FCF2}"/>
              </a:ext>
            </a:extLst>
          </p:cNvPr>
          <p:cNvSpPr/>
          <p:nvPr/>
        </p:nvSpPr>
        <p:spPr>
          <a:xfrm>
            <a:off x="3909046" y="1552858"/>
            <a:ext cx="8020410" cy="1462541"/>
          </a:xfrm>
          <a:prstGeom prst="roundRect">
            <a:avLst/>
          </a:prstGeom>
          <a:solidFill>
            <a:srgbClr val="D8BADC"/>
          </a:solidFill>
          <a:ln w="5715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b="1" dirty="0">
                <a:solidFill>
                  <a:schemeClr val="tx1"/>
                </a:solidFill>
              </a:rPr>
              <a:t>Every day:</a:t>
            </a:r>
            <a:br>
              <a:rPr lang="en-GB" sz="2400" b="1" dirty="0">
                <a:solidFill>
                  <a:schemeClr val="tx1"/>
                </a:solidFill>
              </a:rPr>
            </a:br>
            <a:r>
              <a:rPr lang="en-GB" sz="2400" dirty="0">
                <a:solidFill>
                  <a:schemeClr val="tx1"/>
                </a:solidFill>
              </a:rPr>
              <a:t>Brush hair, brush teeth twice in a day, put on deodorant and change underwear. Shower if the person exercised that day.</a:t>
            </a:r>
          </a:p>
        </p:txBody>
      </p:sp>
      <p:sp>
        <p:nvSpPr>
          <p:cNvPr id="12" name="Rectangle: Rounded Corners 11">
            <a:extLst>
              <a:ext uri="{FF2B5EF4-FFF2-40B4-BE49-F238E27FC236}">
                <a16:creationId xmlns:a16="http://schemas.microsoft.com/office/drawing/2014/main" id="{6727A877-5A9D-4FA1-B115-FA8801385990}"/>
              </a:ext>
            </a:extLst>
          </p:cNvPr>
          <p:cNvSpPr/>
          <p:nvPr/>
        </p:nvSpPr>
        <p:spPr>
          <a:xfrm>
            <a:off x="3909046" y="4741325"/>
            <a:ext cx="8020410" cy="1462541"/>
          </a:xfrm>
          <a:prstGeom prst="roundRect">
            <a:avLst/>
          </a:prstGeom>
          <a:solidFill>
            <a:srgbClr val="95519E"/>
          </a:solidFill>
          <a:ln w="5715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t>Once a week</a:t>
            </a:r>
          </a:p>
        </p:txBody>
      </p:sp>
      <p:sp>
        <p:nvSpPr>
          <p:cNvPr id="11" name="Rectangle: Rounded Corners 10">
            <a:extLst>
              <a:ext uri="{FF2B5EF4-FFF2-40B4-BE49-F238E27FC236}">
                <a16:creationId xmlns:a16="http://schemas.microsoft.com/office/drawing/2014/main" id="{453E084B-96E3-493D-B565-C5B885BDFEA9}"/>
              </a:ext>
            </a:extLst>
          </p:cNvPr>
          <p:cNvSpPr/>
          <p:nvPr/>
        </p:nvSpPr>
        <p:spPr>
          <a:xfrm>
            <a:off x="3909046" y="3138022"/>
            <a:ext cx="8020410" cy="1462541"/>
          </a:xfrm>
          <a:prstGeom prst="roundRect">
            <a:avLst/>
          </a:prstGeom>
          <a:solidFill>
            <a:srgbClr val="95519E"/>
          </a:solidFill>
          <a:ln w="5715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t>A few times a week</a:t>
            </a:r>
          </a:p>
        </p:txBody>
      </p:sp>
      <p:sp>
        <p:nvSpPr>
          <p:cNvPr id="6" name="Rectangle: Rounded Corners 5">
            <a:extLst>
              <a:ext uri="{FF2B5EF4-FFF2-40B4-BE49-F238E27FC236}">
                <a16:creationId xmlns:a16="http://schemas.microsoft.com/office/drawing/2014/main" id="{8D894689-9BB6-4BB1-ADB9-B80F957229B1}"/>
              </a:ext>
            </a:extLst>
          </p:cNvPr>
          <p:cNvSpPr/>
          <p:nvPr/>
        </p:nvSpPr>
        <p:spPr>
          <a:xfrm>
            <a:off x="3909046" y="1546149"/>
            <a:ext cx="8020410" cy="1462541"/>
          </a:xfrm>
          <a:prstGeom prst="roundRect">
            <a:avLst/>
          </a:prstGeom>
          <a:solidFill>
            <a:srgbClr val="95519E"/>
          </a:solidFill>
          <a:ln w="5715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t>Every day</a:t>
            </a:r>
          </a:p>
        </p:txBody>
      </p:sp>
      <p:sp>
        <p:nvSpPr>
          <p:cNvPr id="3" name="Slide Number Placeholder 2">
            <a:extLst>
              <a:ext uri="{FF2B5EF4-FFF2-40B4-BE49-F238E27FC236}">
                <a16:creationId xmlns:a16="http://schemas.microsoft.com/office/drawing/2014/main" id="{3C63649F-397A-4F8F-A7F2-8DC84DB088F0}"/>
              </a:ext>
            </a:extLst>
          </p:cNvPr>
          <p:cNvSpPr>
            <a:spLocks noGrp="1"/>
          </p:cNvSpPr>
          <p:nvPr>
            <p:ph type="sldNum" sz="quarter" idx="12"/>
          </p:nvPr>
        </p:nvSpPr>
        <p:spPr/>
        <p:txBody>
          <a:bodyPr/>
          <a:lstStyle/>
          <a:p>
            <a:fld id="{2D651D86-383D-45DB-A701-76B5BFCFE28F}" type="slidenum">
              <a:rPr lang="en-GB" smtClean="0"/>
              <a:pPr/>
              <a:t>7</a:t>
            </a:fld>
            <a:endParaRPr lang="en-GB" dirty="0"/>
          </a:p>
        </p:txBody>
      </p:sp>
      <p:sp>
        <p:nvSpPr>
          <p:cNvPr id="4" name="TextBox 3">
            <a:extLst>
              <a:ext uri="{FF2B5EF4-FFF2-40B4-BE49-F238E27FC236}">
                <a16:creationId xmlns:a16="http://schemas.microsoft.com/office/drawing/2014/main" id="{EEFA3298-5B74-4C66-8BFC-625226CBC046}"/>
              </a:ext>
            </a:extLst>
          </p:cNvPr>
          <p:cNvSpPr txBox="1"/>
          <p:nvPr/>
        </p:nvSpPr>
        <p:spPr>
          <a:xfrm>
            <a:off x="0" y="12956"/>
            <a:ext cx="12192000" cy="461665"/>
          </a:xfrm>
          <a:prstGeom prst="rect">
            <a:avLst/>
          </a:prstGeom>
          <a:noFill/>
        </p:spPr>
        <p:txBody>
          <a:bodyPr wrap="square" rtlCol="0">
            <a:spAutoFit/>
          </a:bodyPr>
          <a:lstStyle/>
          <a:p>
            <a:r>
              <a:rPr lang="en-GB" sz="2400" b="1" dirty="0">
                <a:solidFill>
                  <a:srgbClr val="95519E"/>
                </a:solidFill>
                <a:latin typeface="League Spartan" panose="00000800000000000000" pitchFamily="50" charset="0"/>
              </a:rPr>
              <a:t>How often should a person do each of the activities below? </a:t>
            </a:r>
          </a:p>
        </p:txBody>
      </p:sp>
      <p:sp>
        <p:nvSpPr>
          <p:cNvPr id="5" name="TextBox 4">
            <a:extLst>
              <a:ext uri="{FF2B5EF4-FFF2-40B4-BE49-F238E27FC236}">
                <a16:creationId xmlns:a16="http://schemas.microsoft.com/office/drawing/2014/main" id="{7E8E4857-3819-47FC-A85F-BD77FB770259}"/>
              </a:ext>
            </a:extLst>
          </p:cNvPr>
          <p:cNvSpPr txBox="1"/>
          <p:nvPr/>
        </p:nvSpPr>
        <p:spPr>
          <a:xfrm>
            <a:off x="0" y="474621"/>
            <a:ext cx="11372823" cy="830997"/>
          </a:xfrm>
          <a:prstGeom prst="rect">
            <a:avLst/>
          </a:prstGeom>
          <a:noFill/>
        </p:spPr>
        <p:txBody>
          <a:bodyPr wrap="square" rtlCol="0">
            <a:spAutoFit/>
          </a:bodyPr>
          <a:lstStyle/>
          <a:p>
            <a:r>
              <a:rPr lang="en-GB" sz="2400" b="1" dirty="0">
                <a:latin typeface="Lato" panose="020B0604020202020204" charset="0"/>
                <a:ea typeface="Lato" panose="020B0604020202020204" charset="0"/>
                <a:cs typeface="Lato" panose="020B0604020202020204" charset="0"/>
              </a:rPr>
              <a:t>Write each activity under one of the time headings, or discuss with a parent.</a:t>
            </a:r>
            <a:br>
              <a:rPr lang="en-GB" sz="2400" b="1" dirty="0">
                <a:latin typeface="Lato" panose="020B0604020202020204" charset="0"/>
                <a:ea typeface="Lato" panose="020B0604020202020204" charset="0"/>
                <a:cs typeface="Lato" panose="020B0604020202020204" charset="0"/>
              </a:rPr>
            </a:br>
            <a:r>
              <a:rPr lang="en-GB" sz="2400" i="1" dirty="0">
                <a:latin typeface="Lato" panose="020B0604020202020204" charset="0"/>
                <a:ea typeface="Lato" panose="020B0604020202020204" charset="0"/>
                <a:cs typeface="Lato" panose="020B0604020202020204" charset="0"/>
              </a:rPr>
              <a:t>Click each of the headings to reveal answers.</a:t>
            </a:r>
            <a:endParaRPr lang="en-GB" sz="2400" b="1" dirty="0">
              <a:latin typeface="Lato" panose="020B0604020202020204" charset="0"/>
              <a:ea typeface="Lato" panose="020B0604020202020204" charset="0"/>
              <a:cs typeface="Lato" panose="020B0604020202020204" charset="0"/>
            </a:endParaRPr>
          </a:p>
        </p:txBody>
      </p:sp>
      <p:sp>
        <p:nvSpPr>
          <p:cNvPr id="10" name="Rectangle: Rounded Corners 9">
            <a:extLst>
              <a:ext uri="{FF2B5EF4-FFF2-40B4-BE49-F238E27FC236}">
                <a16:creationId xmlns:a16="http://schemas.microsoft.com/office/drawing/2014/main" id="{F121F271-DEF2-402C-B872-3192F862A87A}"/>
              </a:ext>
            </a:extLst>
          </p:cNvPr>
          <p:cNvSpPr/>
          <p:nvPr/>
        </p:nvSpPr>
        <p:spPr>
          <a:xfrm>
            <a:off x="198106" y="1420419"/>
            <a:ext cx="3577230" cy="5001645"/>
          </a:xfrm>
          <a:prstGeom prst="roundRect">
            <a:avLst/>
          </a:prstGeom>
          <a:solidFill>
            <a:schemeClr val="bg1"/>
          </a:solidFill>
          <a:ln w="57150">
            <a:solidFill>
              <a:srgbClr val="D8BAD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b="1" dirty="0" smtClean="0">
                <a:solidFill>
                  <a:schemeClr val="tx1"/>
                </a:solidFill>
              </a:rPr>
              <a:t>Activities</a:t>
            </a:r>
          </a:p>
          <a:p>
            <a:endParaRPr lang="en-GB" sz="1050" b="1" dirty="0">
              <a:solidFill>
                <a:schemeClr val="tx1"/>
              </a:solidFill>
            </a:endParaRPr>
          </a:p>
          <a:p>
            <a:pPr marL="285750" indent="-285750">
              <a:buFont typeface="Arial" panose="020B0604020202020204" pitchFamily="34" charset="0"/>
              <a:buChar char="•"/>
            </a:pPr>
            <a:r>
              <a:rPr lang="en-GB" sz="2400" dirty="0">
                <a:solidFill>
                  <a:schemeClr val="tx1"/>
                </a:solidFill>
              </a:rPr>
              <a:t>Washing hair</a:t>
            </a:r>
          </a:p>
          <a:p>
            <a:pPr marL="285750" indent="-285750">
              <a:buFont typeface="Arial" panose="020B0604020202020204" pitchFamily="34" charset="0"/>
              <a:buChar char="•"/>
            </a:pPr>
            <a:r>
              <a:rPr lang="en-GB" sz="2400" dirty="0">
                <a:solidFill>
                  <a:schemeClr val="tx1"/>
                </a:solidFill>
              </a:rPr>
              <a:t>Brushing hair</a:t>
            </a:r>
          </a:p>
          <a:p>
            <a:pPr marL="285750" indent="-285750">
              <a:buFont typeface="Arial" panose="020B0604020202020204" pitchFamily="34" charset="0"/>
              <a:buChar char="•"/>
            </a:pPr>
            <a:r>
              <a:rPr lang="en-GB" sz="2400" dirty="0">
                <a:solidFill>
                  <a:schemeClr val="tx1"/>
                </a:solidFill>
              </a:rPr>
              <a:t>Brushing teeth</a:t>
            </a:r>
          </a:p>
          <a:p>
            <a:pPr marL="285750" indent="-285750">
              <a:buFont typeface="Arial" panose="020B0604020202020204" pitchFamily="34" charset="0"/>
              <a:buChar char="•"/>
            </a:pPr>
            <a:r>
              <a:rPr lang="en-GB" sz="2400" dirty="0">
                <a:solidFill>
                  <a:schemeClr val="tx1"/>
                </a:solidFill>
              </a:rPr>
              <a:t>Showering or bathing</a:t>
            </a:r>
          </a:p>
          <a:p>
            <a:pPr marL="285750" indent="-285750">
              <a:buFont typeface="Arial" panose="020B0604020202020204" pitchFamily="34" charset="0"/>
              <a:buChar char="•"/>
            </a:pPr>
            <a:r>
              <a:rPr lang="en-GB" sz="2400" dirty="0">
                <a:solidFill>
                  <a:schemeClr val="tx1"/>
                </a:solidFill>
              </a:rPr>
              <a:t>Putting on deodorant</a:t>
            </a:r>
          </a:p>
          <a:p>
            <a:pPr marL="285750" indent="-285750">
              <a:buFont typeface="Arial" panose="020B0604020202020204" pitchFamily="34" charset="0"/>
              <a:buChar char="•"/>
            </a:pPr>
            <a:r>
              <a:rPr lang="en-GB" sz="2400" dirty="0">
                <a:solidFill>
                  <a:schemeClr val="tx1"/>
                </a:solidFill>
              </a:rPr>
              <a:t>Changing underwear</a:t>
            </a:r>
          </a:p>
          <a:p>
            <a:pPr marL="285750" indent="-285750">
              <a:buFont typeface="Arial" panose="020B0604020202020204" pitchFamily="34" charset="0"/>
              <a:buChar char="•"/>
            </a:pPr>
            <a:r>
              <a:rPr lang="en-GB" sz="2400" dirty="0">
                <a:solidFill>
                  <a:schemeClr val="tx1"/>
                </a:solidFill>
              </a:rPr>
              <a:t>Washing PE kit</a:t>
            </a:r>
          </a:p>
          <a:p>
            <a:pPr marL="285750" indent="-285750">
              <a:buFont typeface="Arial" panose="020B0604020202020204" pitchFamily="34" charset="0"/>
              <a:buChar char="•"/>
            </a:pPr>
            <a:r>
              <a:rPr lang="en-GB" sz="2400" dirty="0">
                <a:solidFill>
                  <a:schemeClr val="tx1"/>
                </a:solidFill>
              </a:rPr>
              <a:t>Wash day-to-day clothes</a:t>
            </a:r>
          </a:p>
        </p:txBody>
      </p:sp>
    </p:spTree>
    <p:extLst>
      <p:ext uri="{BB962C8B-B14F-4D97-AF65-F5344CB8AC3E}">
        <p14:creationId xmlns:p14="http://schemas.microsoft.com/office/powerpoint/2010/main" val="420298501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nextCondLst>
                <p:cond evt="onClick" delay="0">
                  <p:tgtEl>
                    <p:spTgt spid="6"/>
                  </p:tgtEl>
                </p:cond>
              </p:nextCondLst>
            </p:seq>
            <p:seq concurrent="1" nextAc="seek">
              <p:cTn id="7" restart="whenNotActive" fill="hold" evtFilter="cancelBubble" nodeType="interactiveSeq">
                <p:stCondLst>
                  <p:cond evt="onClick" delay="0">
                    <p:tgtEl>
                      <p:spTgt spid="11"/>
                    </p:tgtEl>
                  </p:cond>
                </p:stCondLst>
                <p:endSync evt="end" delay="0">
                  <p:rtn val="all"/>
                </p:endSync>
                <p:childTnLst>
                  <p:par>
                    <p:cTn id="8" fill="hold">
                      <p:stCondLst>
                        <p:cond delay="0"/>
                      </p:stCondLst>
                      <p:childTnLst>
                        <p:par>
                          <p:cTn id="9" fill="hold">
                            <p:stCondLst>
                              <p:cond delay="0"/>
                            </p:stCondLst>
                            <p:childTnLst>
                              <p:par>
                                <p:cTn id="10" presetID="1" presetClass="exit"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1"/>
                  </p:tgtEl>
                </p:cond>
              </p:nextCondLst>
            </p:seq>
            <p:seq concurrent="1" nextAc="seek">
              <p:cTn id="12" restart="whenNotActive" fill="hold" evtFilter="cancelBubble" nodeType="interactiveSeq">
                <p:stCondLst>
                  <p:cond evt="onClick" delay="0">
                    <p:tgtEl>
                      <p:spTgt spid="12"/>
                    </p:tgtEl>
                  </p:cond>
                </p:stCondLst>
                <p:endSync evt="end" delay="0">
                  <p:rtn val="all"/>
                </p:endSync>
                <p:childTnLst>
                  <p:par>
                    <p:cTn id="13" fill="hold">
                      <p:stCondLst>
                        <p:cond delay="0"/>
                      </p:stCondLst>
                      <p:childTnLst>
                        <p:par>
                          <p:cTn id="14" fill="hold">
                            <p:stCondLst>
                              <p:cond delay="0"/>
                            </p:stCondLst>
                            <p:childTnLst>
                              <p:par>
                                <p:cTn id="15" presetID="1" presetClass="exit" presetSubtype="0" fill="hold" grpId="0" nodeType="clickEffect">
                                  <p:stCondLst>
                                    <p:cond delay="0"/>
                                  </p:stCondLst>
                                  <p:childTnLst>
                                    <p:set>
                                      <p:cBhvr>
                                        <p:cTn id="16" dur="1" fill="hold">
                                          <p:stCondLst>
                                            <p:cond delay="0"/>
                                          </p:stCondLst>
                                        </p:cTn>
                                        <p:tgtEl>
                                          <p:spTgt spid="12"/>
                                        </p:tgtEl>
                                        <p:attrNameLst>
                                          <p:attrName>style.visibility</p:attrName>
                                        </p:attrNameLst>
                                      </p:cBhvr>
                                      <p:to>
                                        <p:strVal val="hidden"/>
                                      </p:to>
                                    </p:set>
                                  </p:childTnLst>
                                </p:cTn>
                              </p:par>
                            </p:childTnLst>
                          </p:cTn>
                        </p:par>
                      </p:childTnLst>
                    </p:cTn>
                  </p:par>
                </p:childTnLst>
              </p:cTn>
              <p:nextCondLst>
                <p:cond evt="onClick" delay="0">
                  <p:tgtEl>
                    <p:spTgt spid="12"/>
                  </p:tgtEl>
                </p:cond>
              </p:nextCondLst>
            </p:seq>
          </p:childTnLst>
        </p:cTn>
      </p:par>
    </p:tnLst>
    <p:bldLst>
      <p:bldP spid="12" grpId="0" animBg="1"/>
      <p:bldP spid="11" grpId="0" animBg="1"/>
      <p:bldP spid="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a:extLst>
              <a:ext uri="{FF2B5EF4-FFF2-40B4-BE49-F238E27FC236}">
                <a16:creationId xmlns:a16="http://schemas.microsoft.com/office/drawing/2014/main" id="{D6888281-C407-4A9A-A7DE-3D4CA504C6D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6129402">
            <a:off x="947464" y="4411338"/>
            <a:ext cx="1655383" cy="2097911"/>
          </a:xfrm>
          <a:prstGeom prst="rect">
            <a:avLst/>
          </a:prstGeom>
        </p:spPr>
      </p:pic>
      <p:pic>
        <p:nvPicPr>
          <p:cNvPr id="18" name="Picture 17">
            <a:extLst>
              <a:ext uri="{FF2B5EF4-FFF2-40B4-BE49-F238E27FC236}">
                <a16:creationId xmlns:a16="http://schemas.microsoft.com/office/drawing/2014/main" id="{DDB25161-B5A5-4A32-8EAA-069C6A1088D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6765131">
            <a:off x="9060432" y="4141148"/>
            <a:ext cx="1693740" cy="2146521"/>
          </a:xfrm>
          <a:prstGeom prst="rect">
            <a:avLst/>
          </a:prstGeom>
        </p:spPr>
      </p:pic>
      <p:sp>
        <p:nvSpPr>
          <p:cNvPr id="3" name="Slide Number Placeholder 2">
            <a:extLst>
              <a:ext uri="{FF2B5EF4-FFF2-40B4-BE49-F238E27FC236}">
                <a16:creationId xmlns:a16="http://schemas.microsoft.com/office/drawing/2014/main" id="{7AA5E60E-6D62-4D89-A471-102922DACDD2}"/>
              </a:ext>
            </a:extLst>
          </p:cNvPr>
          <p:cNvSpPr>
            <a:spLocks noGrp="1"/>
          </p:cNvSpPr>
          <p:nvPr>
            <p:ph type="sldNum" sz="quarter" idx="12"/>
          </p:nvPr>
        </p:nvSpPr>
        <p:spPr/>
        <p:txBody>
          <a:bodyPr/>
          <a:lstStyle/>
          <a:p>
            <a:fld id="{2D651D86-383D-45DB-A701-76B5BFCFE28F}" type="slidenum">
              <a:rPr lang="en-GB" smtClean="0"/>
              <a:pPr/>
              <a:t>8</a:t>
            </a:fld>
            <a:endParaRPr lang="en-GB" dirty="0"/>
          </a:p>
        </p:txBody>
      </p:sp>
      <p:sp>
        <p:nvSpPr>
          <p:cNvPr id="4" name="TextBox 3">
            <a:extLst>
              <a:ext uri="{FF2B5EF4-FFF2-40B4-BE49-F238E27FC236}">
                <a16:creationId xmlns:a16="http://schemas.microsoft.com/office/drawing/2014/main" id="{04A2C7FB-D84D-4896-9FFD-BAD512C802AE}"/>
              </a:ext>
            </a:extLst>
          </p:cNvPr>
          <p:cNvSpPr txBox="1"/>
          <p:nvPr/>
        </p:nvSpPr>
        <p:spPr>
          <a:xfrm>
            <a:off x="390501" y="471758"/>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Feelings and emotions</a:t>
            </a:r>
          </a:p>
        </p:txBody>
      </p:sp>
      <p:sp>
        <p:nvSpPr>
          <p:cNvPr id="7" name="TextBox 6">
            <a:extLst>
              <a:ext uri="{FF2B5EF4-FFF2-40B4-BE49-F238E27FC236}">
                <a16:creationId xmlns:a16="http://schemas.microsoft.com/office/drawing/2014/main" id="{063771CB-D392-4EB4-9869-90F905089154}"/>
              </a:ext>
            </a:extLst>
          </p:cNvPr>
          <p:cNvSpPr txBox="1"/>
          <p:nvPr/>
        </p:nvSpPr>
        <p:spPr>
          <a:xfrm>
            <a:off x="948690" y="1241199"/>
            <a:ext cx="10309860" cy="3046988"/>
          </a:xfrm>
          <a:prstGeom prst="rect">
            <a:avLst/>
          </a:prstGeom>
          <a:noFill/>
        </p:spPr>
        <p:txBody>
          <a:bodyPr wrap="square" rtlCol="0">
            <a:spAutoFit/>
          </a:bodyPr>
          <a:lstStyle/>
          <a:p>
            <a:r>
              <a:rPr lang="en-GB" sz="2400" dirty="0">
                <a:latin typeface="Lato" panose="020B0604020202020204" charset="0"/>
                <a:ea typeface="Lato" panose="020B0604020202020204" charset="0"/>
                <a:cs typeface="Lato" panose="020B0604020202020204" charset="0"/>
              </a:rPr>
              <a:t>Hormones, which are special chemicals in the body, change the body’s physical appearance. They can also affect how people’s emotions.</a:t>
            </a:r>
          </a:p>
          <a:p>
            <a:endParaRPr lang="en-GB" sz="2400" dirty="0">
              <a:latin typeface="Lato" panose="020B0604020202020204" charset="0"/>
              <a:ea typeface="Lato" panose="020B0604020202020204" charset="0"/>
              <a:cs typeface="Lato" panose="020B0604020202020204" charset="0"/>
            </a:endParaRPr>
          </a:p>
          <a:p>
            <a:r>
              <a:rPr lang="en-GB" sz="2400" b="1" dirty="0">
                <a:latin typeface="Lato" panose="020B0604020202020204" charset="0"/>
                <a:ea typeface="Lato" panose="020B0604020202020204" charset="0"/>
                <a:cs typeface="Lato" panose="020B0604020202020204" charset="0"/>
              </a:rPr>
              <a:t>On a piece of paper, write out different emotions or feelings someone might have during puberty. </a:t>
            </a:r>
          </a:p>
          <a:p>
            <a:endParaRPr lang="en-GB" sz="2400" b="1" dirty="0">
              <a:latin typeface="Lato" panose="020B0604020202020204" charset="0"/>
              <a:ea typeface="Lato" panose="020B0604020202020204" charset="0"/>
              <a:cs typeface="Lato" panose="020B0604020202020204" charset="0"/>
            </a:endParaRPr>
          </a:p>
          <a:p>
            <a:r>
              <a:rPr lang="en-GB" sz="2400" dirty="0">
                <a:latin typeface="Lato" panose="020B0604020202020204" charset="0"/>
                <a:ea typeface="Lato" panose="020B0604020202020204" charset="0"/>
                <a:cs typeface="Lato" panose="020B0604020202020204" charset="0"/>
              </a:rPr>
              <a:t>Once you have done this, cut these out so that each feeling is on a separate piece of paper</a:t>
            </a:r>
            <a:r>
              <a:rPr lang="en-GB" sz="2400" i="1" dirty="0">
                <a:latin typeface="Lato" panose="020B0604020202020204" charset="0"/>
                <a:ea typeface="Lato" panose="020B0604020202020204" charset="0"/>
                <a:cs typeface="Lato" panose="020B0604020202020204" charset="0"/>
              </a:rPr>
              <a:t>.</a:t>
            </a:r>
          </a:p>
        </p:txBody>
      </p:sp>
      <p:pic>
        <p:nvPicPr>
          <p:cNvPr id="15" name="Picture 14">
            <a:extLst>
              <a:ext uri="{FF2B5EF4-FFF2-40B4-BE49-F238E27FC236}">
                <a16:creationId xmlns:a16="http://schemas.microsoft.com/office/drawing/2014/main" id="{CDEFEFC1-6A02-4B9C-A253-0B211ACBFA5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98266" y="2432599"/>
            <a:ext cx="635184" cy="635184"/>
          </a:xfrm>
          <a:prstGeom prst="rect">
            <a:avLst/>
          </a:prstGeom>
        </p:spPr>
      </p:pic>
      <p:sp>
        <p:nvSpPr>
          <p:cNvPr id="2" name="Rectangle 1">
            <a:extLst>
              <a:ext uri="{FF2B5EF4-FFF2-40B4-BE49-F238E27FC236}">
                <a16:creationId xmlns:a16="http://schemas.microsoft.com/office/drawing/2014/main" id="{11C8EE2C-B680-4AFC-9534-ED56780772A5}"/>
              </a:ext>
            </a:extLst>
          </p:cNvPr>
          <p:cNvSpPr/>
          <p:nvPr/>
        </p:nvSpPr>
        <p:spPr>
          <a:xfrm rot="262048">
            <a:off x="856537" y="5037697"/>
            <a:ext cx="1696298" cy="646331"/>
          </a:xfrm>
          <a:prstGeom prst="rect">
            <a:avLst/>
          </a:prstGeom>
        </p:spPr>
        <p:txBody>
          <a:bodyPr wrap="none">
            <a:spAutoFit/>
          </a:bodyPr>
          <a:lstStyle/>
          <a:p>
            <a:r>
              <a:rPr lang="en-GB" sz="3600" i="1" dirty="0">
                <a:solidFill>
                  <a:srgbClr val="95519E"/>
                </a:solidFill>
                <a:latin typeface="Segoe Print" panose="02000600000000000000" pitchFamily="2" charset="0"/>
                <a:ea typeface="Lato" panose="020B0604020202020204" charset="0"/>
                <a:cs typeface="Lato" panose="020B0604020202020204" charset="0"/>
              </a:rPr>
              <a:t>Happy</a:t>
            </a:r>
            <a:endParaRPr lang="en-GB" sz="3600" dirty="0">
              <a:solidFill>
                <a:srgbClr val="95519E"/>
              </a:solidFill>
              <a:latin typeface="Segoe Print" panose="02000600000000000000" pitchFamily="2" charset="0"/>
            </a:endParaRPr>
          </a:p>
        </p:txBody>
      </p:sp>
      <p:sp>
        <p:nvSpPr>
          <p:cNvPr id="16" name="Rectangle 15">
            <a:extLst>
              <a:ext uri="{FF2B5EF4-FFF2-40B4-BE49-F238E27FC236}">
                <a16:creationId xmlns:a16="http://schemas.microsoft.com/office/drawing/2014/main" id="{43D17769-0EEF-42D8-A6AC-00727671FA9A}"/>
              </a:ext>
            </a:extLst>
          </p:cNvPr>
          <p:cNvSpPr/>
          <p:nvPr/>
        </p:nvSpPr>
        <p:spPr>
          <a:xfrm>
            <a:off x="9023086" y="4966961"/>
            <a:ext cx="1768433" cy="646331"/>
          </a:xfrm>
          <a:prstGeom prst="rect">
            <a:avLst/>
          </a:prstGeom>
        </p:spPr>
        <p:txBody>
          <a:bodyPr wrap="none">
            <a:spAutoFit/>
          </a:bodyPr>
          <a:lstStyle/>
          <a:p>
            <a:r>
              <a:rPr lang="en-GB" sz="3600" i="1" dirty="0">
                <a:solidFill>
                  <a:srgbClr val="95519E"/>
                </a:solidFill>
                <a:latin typeface="Segoe Print" panose="02000600000000000000" pitchFamily="2" charset="0"/>
                <a:ea typeface="Lato" panose="020B0604020202020204" charset="0"/>
                <a:cs typeface="Lato" panose="020B0604020202020204" charset="0"/>
              </a:rPr>
              <a:t>Fed up</a:t>
            </a:r>
            <a:endParaRPr lang="en-GB" sz="3600" dirty="0">
              <a:solidFill>
                <a:srgbClr val="95519E"/>
              </a:solidFill>
              <a:latin typeface="Segoe Print" panose="02000600000000000000" pitchFamily="2" charset="0"/>
            </a:endParaRPr>
          </a:p>
        </p:txBody>
      </p:sp>
      <p:pic>
        <p:nvPicPr>
          <p:cNvPr id="20" name="Picture 19">
            <a:extLst>
              <a:ext uri="{FF2B5EF4-FFF2-40B4-BE49-F238E27FC236}">
                <a16:creationId xmlns:a16="http://schemas.microsoft.com/office/drawing/2014/main" id="{E01DF679-8A24-4171-8FA3-6F1CDD3C5A63}"/>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15610449" flipV="1">
            <a:off x="5014713" y="4252277"/>
            <a:ext cx="1655383" cy="2075697"/>
          </a:xfrm>
          <a:prstGeom prst="rect">
            <a:avLst/>
          </a:prstGeom>
        </p:spPr>
      </p:pic>
      <p:sp>
        <p:nvSpPr>
          <p:cNvPr id="21" name="Rectangle 20">
            <a:extLst>
              <a:ext uri="{FF2B5EF4-FFF2-40B4-BE49-F238E27FC236}">
                <a16:creationId xmlns:a16="http://schemas.microsoft.com/office/drawing/2014/main" id="{671BBAB5-BCCC-4D7D-9F68-8285FAAD3454}"/>
              </a:ext>
            </a:extLst>
          </p:cNvPr>
          <p:cNvSpPr/>
          <p:nvPr/>
        </p:nvSpPr>
        <p:spPr>
          <a:xfrm rot="21243641">
            <a:off x="5208614" y="4971851"/>
            <a:ext cx="1055097" cy="646331"/>
          </a:xfrm>
          <a:prstGeom prst="rect">
            <a:avLst/>
          </a:prstGeom>
        </p:spPr>
        <p:txBody>
          <a:bodyPr wrap="none">
            <a:spAutoFit/>
          </a:bodyPr>
          <a:lstStyle/>
          <a:p>
            <a:r>
              <a:rPr lang="en-GB" sz="3600" i="1" dirty="0">
                <a:solidFill>
                  <a:srgbClr val="95519E"/>
                </a:solidFill>
                <a:latin typeface="Segoe Print" panose="02000600000000000000" pitchFamily="2" charset="0"/>
                <a:ea typeface="Lato" panose="020B0604020202020204" charset="0"/>
                <a:cs typeface="Lato" panose="020B0604020202020204" charset="0"/>
              </a:rPr>
              <a:t>Sad</a:t>
            </a:r>
            <a:endParaRPr lang="en-GB" sz="3600" dirty="0">
              <a:solidFill>
                <a:srgbClr val="95519E"/>
              </a:solidFill>
              <a:latin typeface="Segoe Print" panose="02000600000000000000" pitchFamily="2" charset="0"/>
            </a:endParaRPr>
          </a:p>
        </p:txBody>
      </p:sp>
      <p:sp>
        <p:nvSpPr>
          <p:cNvPr id="22" name="Footer Placeholder 18">
            <a:extLst>
              <a:ext uri="{FF2B5EF4-FFF2-40B4-BE49-F238E27FC236}">
                <a16:creationId xmlns:a16="http://schemas.microsoft.com/office/drawing/2014/main" id="{A863209F-4177-4E1D-A036-9008C1818FA5}"/>
              </a:ext>
            </a:extLst>
          </p:cNvPr>
          <p:cNvSpPr>
            <a:spLocks noGrp="1"/>
          </p:cNvSpPr>
          <p:nvPr>
            <p:ph type="ftr" sz="quarter" idx="11"/>
          </p:nvPr>
        </p:nvSpPr>
        <p:spPr>
          <a:xfrm>
            <a:off x="0" y="6355382"/>
            <a:ext cx="12192000" cy="365125"/>
          </a:xfrm>
        </p:spPr>
        <p:txBody>
          <a:bodyPr/>
          <a:lstStyle/>
          <a:p>
            <a:r>
              <a:rPr lang="en-GB" sz="1050" dirty="0"/>
              <a:t>© PSHE Association 2020</a:t>
            </a:r>
            <a:r>
              <a:rPr lang="en-GB" dirty="0"/>
              <a:t>	 </a:t>
            </a:r>
          </a:p>
        </p:txBody>
      </p:sp>
    </p:spTree>
    <p:extLst>
      <p:ext uri="{BB962C8B-B14F-4D97-AF65-F5344CB8AC3E}">
        <p14:creationId xmlns:p14="http://schemas.microsoft.com/office/powerpoint/2010/main" val="133053386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B09C777A-97E7-4AC7-8397-2B47D238BE29}"/>
              </a:ext>
            </a:extLst>
          </p:cNvPr>
          <p:cNvSpPr/>
          <p:nvPr/>
        </p:nvSpPr>
        <p:spPr>
          <a:xfrm>
            <a:off x="834500" y="1669230"/>
            <a:ext cx="11026799" cy="2123658"/>
          </a:xfrm>
          <a:prstGeom prst="rect">
            <a:avLst/>
          </a:prstGeom>
        </p:spPr>
        <p:txBody>
          <a:bodyPr wrap="square">
            <a:spAutoFit/>
          </a:bodyPr>
          <a:lstStyle/>
          <a:p>
            <a:r>
              <a:rPr lang="en-GB" sz="2400" dirty="0">
                <a:latin typeface="Lato" panose="020B0604020202020204" charset="0"/>
                <a:ea typeface="Lato" panose="020B0604020202020204" charset="0"/>
                <a:cs typeface="Lato" panose="020B0604020202020204" charset="0"/>
              </a:rPr>
              <a:t>Sometimes feelings can change quickly during puberty, one minute a person can feel really happy (or up) and the next they can feel really sad (or low.) </a:t>
            </a:r>
          </a:p>
          <a:p>
            <a:endParaRPr lang="en-GB" sz="1100" dirty="0">
              <a:latin typeface="Lato" panose="020B0604020202020204" charset="0"/>
              <a:ea typeface="Lato" panose="020B0604020202020204" charset="0"/>
              <a:cs typeface="Lato" panose="020B0604020202020204" charset="0"/>
            </a:endParaRPr>
          </a:p>
          <a:p>
            <a:r>
              <a:rPr lang="en-GB" sz="2400" b="1" dirty="0">
                <a:latin typeface="Lato" panose="020B0604020202020204" charset="0"/>
                <a:ea typeface="Lato" panose="020B0604020202020204" charset="0"/>
                <a:cs typeface="Lato" panose="020B0604020202020204" charset="0"/>
              </a:rPr>
              <a:t>Arrange the emotions and feelings you wrote out earlier on the line. Which feelings are high up? Which feelings are low down? Are there any somewhere in  the middle?</a:t>
            </a:r>
            <a:endParaRPr lang="en-GB" sz="3200" b="1" dirty="0">
              <a:latin typeface="Lato" panose="020B0604020202020204" charset="0"/>
              <a:ea typeface="Lato" panose="020B0604020202020204" charset="0"/>
              <a:cs typeface="Lato" panose="020B0604020202020204" charset="0"/>
            </a:endParaRPr>
          </a:p>
        </p:txBody>
      </p:sp>
      <p:sp>
        <p:nvSpPr>
          <p:cNvPr id="3" name="Slide Number Placeholder 2">
            <a:extLst>
              <a:ext uri="{FF2B5EF4-FFF2-40B4-BE49-F238E27FC236}">
                <a16:creationId xmlns:a16="http://schemas.microsoft.com/office/drawing/2014/main" id="{7AA5E60E-6D62-4D89-A471-102922DACDD2}"/>
              </a:ext>
            </a:extLst>
          </p:cNvPr>
          <p:cNvSpPr>
            <a:spLocks noGrp="1"/>
          </p:cNvSpPr>
          <p:nvPr>
            <p:ph type="sldNum" sz="quarter" idx="12"/>
          </p:nvPr>
        </p:nvSpPr>
        <p:spPr/>
        <p:txBody>
          <a:bodyPr/>
          <a:lstStyle/>
          <a:p>
            <a:fld id="{2D651D86-383D-45DB-A701-76B5BFCFE28F}" type="slidenum">
              <a:rPr lang="en-GB" smtClean="0"/>
              <a:pPr/>
              <a:t>9</a:t>
            </a:fld>
            <a:endParaRPr lang="en-GB" dirty="0"/>
          </a:p>
        </p:txBody>
      </p:sp>
      <p:sp>
        <p:nvSpPr>
          <p:cNvPr id="4" name="TextBox 3">
            <a:extLst>
              <a:ext uri="{FF2B5EF4-FFF2-40B4-BE49-F238E27FC236}">
                <a16:creationId xmlns:a16="http://schemas.microsoft.com/office/drawing/2014/main" id="{04A2C7FB-D84D-4896-9FFD-BAD512C802AE}"/>
              </a:ext>
            </a:extLst>
          </p:cNvPr>
          <p:cNvSpPr txBox="1"/>
          <p:nvPr/>
        </p:nvSpPr>
        <p:spPr>
          <a:xfrm>
            <a:off x="347795" y="263819"/>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An emotional rollercoaster</a:t>
            </a:r>
          </a:p>
        </p:txBody>
      </p:sp>
      <p:sp>
        <p:nvSpPr>
          <p:cNvPr id="7" name="TextBox 6">
            <a:extLst>
              <a:ext uri="{FF2B5EF4-FFF2-40B4-BE49-F238E27FC236}">
                <a16:creationId xmlns:a16="http://schemas.microsoft.com/office/drawing/2014/main" id="{063771CB-D392-4EB4-9869-90F905089154}"/>
              </a:ext>
            </a:extLst>
          </p:cNvPr>
          <p:cNvSpPr txBox="1"/>
          <p:nvPr/>
        </p:nvSpPr>
        <p:spPr>
          <a:xfrm>
            <a:off x="941070" y="1098415"/>
            <a:ext cx="10309860" cy="461665"/>
          </a:xfrm>
          <a:prstGeom prst="rect">
            <a:avLst/>
          </a:prstGeom>
          <a:noFill/>
        </p:spPr>
        <p:txBody>
          <a:bodyPr wrap="square" rtlCol="0">
            <a:spAutoFit/>
          </a:bodyPr>
          <a:lstStyle/>
          <a:p>
            <a:r>
              <a:rPr lang="en-GB" sz="2400" b="1" dirty="0">
                <a:latin typeface="Lato" panose="020B0604020202020204" charset="0"/>
                <a:ea typeface="Lato" panose="020B0604020202020204" charset="0"/>
                <a:cs typeface="Lato" panose="020B0604020202020204" charset="0"/>
              </a:rPr>
              <a:t>On a new piece of paper, draw a wavy line like the one below.</a:t>
            </a:r>
          </a:p>
        </p:txBody>
      </p:sp>
      <p:grpSp>
        <p:nvGrpSpPr>
          <p:cNvPr id="5" name="Group 4">
            <a:extLst>
              <a:ext uri="{FF2B5EF4-FFF2-40B4-BE49-F238E27FC236}">
                <a16:creationId xmlns:a16="http://schemas.microsoft.com/office/drawing/2014/main" id="{9AAFF245-2231-47C2-B0C4-C47BEDF8CCC5}"/>
              </a:ext>
            </a:extLst>
          </p:cNvPr>
          <p:cNvGrpSpPr/>
          <p:nvPr/>
        </p:nvGrpSpPr>
        <p:grpSpPr>
          <a:xfrm>
            <a:off x="2133934" y="4172049"/>
            <a:ext cx="1371460" cy="1082168"/>
            <a:chOff x="3355018" y="2214561"/>
            <a:chExt cx="1371460" cy="1082168"/>
          </a:xfrm>
        </p:grpSpPr>
        <p:pic>
          <p:nvPicPr>
            <p:cNvPr id="19" name="Picture 18">
              <a:extLst>
                <a:ext uri="{FF2B5EF4-FFF2-40B4-BE49-F238E27FC236}">
                  <a16:creationId xmlns:a16="http://schemas.microsoft.com/office/drawing/2014/main" id="{D6888281-C407-4A9A-A7DE-3D4CA504C6D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6129402">
              <a:off x="3499664" y="2069915"/>
              <a:ext cx="1082168" cy="1371460"/>
            </a:xfrm>
            <a:prstGeom prst="rect">
              <a:avLst/>
            </a:prstGeom>
          </p:spPr>
        </p:pic>
        <p:sp>
          <p:nvSpPr>
            <p:cNvPr id="2" name="Rectangle 1">
              <a:extLst>
                <a:ext uri="{FF2B5EF4-FFF2-40B4-BE49-F238E27FC236}">
                  <a16:creationId xmlns:a16="http://schemas.microsoft.com/office/drawing/2014/main" id="{11C8EE2C-B680-4AFC-9534-ED56780772A5}"/>
                </a:ext>
              </a:extLst>
            </p:cNvPr>
            <p:cNvSpPr/>
            <p:nvPr/>
          </p:nvSpPr>
          <p:spPr>
            <a:xfrm rot="262048">
              <a:off x="3474194" y="2561606"/>
              <a:ext cx="998872" cy="369332"/>
            </a:xfrm>
            <a:prstGeom prst="rect">
              <a:avLst/>
            </a:prstGeom>
          </p:spPr>
          <p:txBody>
            <a:bodyPr wrap="square">
              <a:spAutoFit/>
            </a:bodyPr>
            <a:lstStyle/>
            <a:p>
              <a:r>
                <a:rPr lang="en-GB" i="1" dirty="0">
                  <a:solidFill>
                    <a:srgbClr val="95519E"/>
                  </a:solidFill>
                  <a:latin typeface="Segoe Print" panose="02000600000000000000" pitchFamily="2" charset="0"/>
                  <a:ea typeface="Lato" panose="020B0604020202020204" charset="0"/>
                  <a:cs typeface="Lato" panose="020B0604020202020204" charset="0"/>
                </a:rPr>
                <a:t>Happy</a:t>
              </a:r>
              <a:endParaRPr lang="en-GB" dirty="0">
                <a:solidFill>
                  <a:srgbClr val="95519E"/>
                </a:solidFill>
                <a:latin typeface="Segoe Print" panose="02000600000000000000" pitchFamily="2" charset="0"/>
              </a:endParaRPr>
            </a:p>
          </p:txBody>
        </p:sp>
      </p:grpSp>
      <p:grpSp>
        <p:nvGrpSpPr>
          <p:cNvPr id="8" name="Group 7">
            <a:extLst>
              <a:ext uri="{FF2B5EF4-FFF2-40B4-BE49-F238E27FC236}">
                <a16:creationId xmlns:a16="http://schemas.microsoft.com/office/drawing/2014/main" id="{64714F74-8594-4583-8252-ADB0D2152CE3}"/>
              </a:ext>
            </a:extLst>
          </p:cNvPr>
          <p:cNvGrpSpPr/>
          <p:nvPr/>
        </p:nvGrpSpPr>
        <p:grpSpPr>
          <a:xfrm>
            <a:off x="5277933" y="4835580"/>
            <a:ext cx="1540624" cy="1215649"/>
            <a:chOff x="8877246" y="4321184"/>
            <a:chExt cx="1540624" cy="1215649"/>
          </a:xfrm>
        </p:grpSpPr>
        <p:pic>
          <p:nvPicPr>
            <p:cNvPr id="18" name="Picture 17">
              <a:extLst>
                <a:ext uri="{FF2B5EF4-FFF2-40B4-BE49-F238E27FC236}">
                  <a16:creationId xmlns:a16="http://schemas.microsoft.com/office/drawing/2014/main" id="{DDB25161-B5A5-4A32-8EAA-069C6A1088D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6765131">
              <a:off x="9039733" y="4158697"/>
              <a:ext cx="1215649" cy="1540624"/>
            </a:xfrm>
            <a:prstGeom prst="rect">
              <a:avLst/>
            </a:prstGeom>
          </p:spPr>
        </p:pic>
        <p:sp>
          <p:nvSpPr>
            <p:cNvPr id="16" name="Rectangle 15">
              <a:extLst>
                <a:ext uri="{FF2B5EF4-FFF2-40B4-BE49-F238E27FC236}">
                  <a16:creationId xmlns:a16="http://schemas.microsoft.com/office/drawing/2014/main" id="{43D17769-0EEF-42D8-A6AC-00727671FA9A}"/>
                </a:ext>
              </a:extLst>
            </p:cNvPr>
            <p:cNvSpPr/>
            <p:nvPr/>
          </p:nvSpPr>
          <p:spPr>
            <a:xfrm>
              <a:off x="9148816" y="4772651"/>
              <a:ext cx="976549" cy="369332"/>
            </a:xfrm>
            <a:prstGeom prst="rect">
              <a:avLst/>
            </a:prstGeom>
          </p:spPr>
          <p:txBody>
            <a:bodyPr wrap="none">
              <a:spAutoFit/>
            </a:bodyPr>
            <a:lstStyle/>
            <a:p>
              <a:r>
                <a:rPr lang="en-GB" i="1" dirty="0">
                  <a:solidFill>
                    <a:srgbClr val="95519E"/>
                  </a:solidFill>
                  <a:latin typeface="Segoe Print" panose="02000600000000000000" pitchFamily="2" charset="0"/>
                  <a:ea typeface="Lato" panose="020B0604020202020204" charset="0"/>
                  <a:cs typeface="Lato" panose="020B0604020202020204" charset="0"/>
                </a:rPr>
                <a:t>Fed up</a:t>
              </a:r>
              <a:endParaRPr lang="en-GB" dirty="0">
                <a:solidFill>
                  <a:srgbClr val="95519E"/>
                </a:solidFill>
                <a:latin typeface="Segoe Print" panose="02000600000000000000" pitchFamily="2" charset="0"/>
              </a:endParaRPr>
            </a:p>
          </p:txBody>
        </p:sp>
      </p:grpSp>
      <p:grpSp>
        <p:nvGrpSpPr>
          <p:cNvPr id="6" name="Group 5">
            <a:extLst>
              <a:ext uri="{FF2B5EF4-FFF2-40B4-BE49-F238E27FC236}">
                <a16:creationId xmlns:a16="http://schemas.microsoft.com/office/drawing/2014/main" id="{BAEEF9CA-5319-4074-92EB-C22956B22B3E}"/>
              </a:ext>
            </a:extLst>
          </p:cNvPr>
          <p:cNvGrpSpPr/>
          <p:nvPr/>
        </p:nvGrpSpPr>
        <p:grpSpPr>
          <a:xfrm>
            <a:off x="7204073" y="5590207"/>
            <a:ext cx="1417292" cy="1130300"/>
            <a:chOff x="5475094" y="4912215"/>
            <a:chExt cx="1417292" cy="1130300"/>
          </a:xfrm>
        </p:grpSpPr>
        <p:pic>
          <p:nvPicPr>
            <p:cNvPr id="20" name="Picture 19">
              <a:extLst>
                <a:ext uri="{FF2B5EF4-FFF2-40B4-BE49-F238E27FC236}">
                  <a16:creationId xmlns:a16="http://schemas.microsoft.com/office/drawing/2014/main" id="{E01DF679-8A24-4171-8FA3-6F1CDD3C5A6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5610449" flipV="1">
              <a:off x="5618590" y="4768719"/>
              <a:ext cx="1130300" cy="1417292"/>
            </a:xfrm>
            <a:prstGeom prst="rect">
              <a:avLst/>
            </a:prstGeom>
          </p:spPr>
        </p:pic>
        <p:sp>
          <p:nvSpPr>
            <p:cNvPr id="21" name="Rectangle 20">
              <a:extLst>
                <a:ext uri="{FF2B5EF4-FFF2-40B4-BE49-F238E27FC236}">
                  <a16:creationId xmlns:a16="http://schemas.microsoft.com/office/drawing/2014/main" id="{671BBAB5-BCCC-4D7D-9F68-8285FAAD3454}"/>
                </a:ext>
              </a:extLst>
            </p:cNvPr>
            <p:cNvSpPr/>
            <p:nvPr/>
          </p:nvSpPr>
          <p:spPr>
            <a:xfrm rot="21243641">
              <a:off x="5795759" y="5356608"/>
              <a:ext cx="634971" cy="369332"/>
            </a:xfrm>
            <a:prstGeom prst="rect">
              <a:avLst/>
            </a:prstGeom>
          </p:spPr>
          <p:txBody>
            <a:bodyPr wrap="square">
              <a:spAutoFit/>
            </a:bodyPr>
            <a:lstStyle/>
            <a:p>
              <a:r>
                <a:rPr lang="en-GB" i="1" dirty="0">
                  <a:solidFill>
                    <a:srgbClr val="95519E"/>
                  </a:solidFill>
                  <a:latin typeface="Segoe Print" panose="02000600000000000000" pitchFamily="2" charset="0"/>
                  <a:ea typeface="Lato" panose="020B0604020202020204" charset="0"/>
                  <a:cs typeface="Lato" panose="020B0604020202020204" charset="0"/>
                </a:rPr>
                <a:t>Sad</a:t>
              </a:r>
              <a:endParaRPr lang="en-GB" dirty="0">
                <a:solidFill>
                  <a:srgbClr val="95519E"/>
                </a:solidFill>
                <a:latin typeface="Segoe Print" panose="02000600000000000000" pitchFamily="2" charset="0"/>
              </a:endParaRPr>
            </a:p>
          </p:txBody>
        </p:sp>
      </p:grpSp>
      <p:pic>
        <p:nvPicPr>
          <p:cNvPr id="12" name="Picture 11">
            <a:extLst>
              <a:ext uri="{FF2B5EF4-FFF2-40B4-BE49-F238E27FC236}">
                <a16:creationId xmlns:a16="http://schemas.microsoft.com/office/drawing/2014/main" id="{66A6E7B2-B23D-4E9D-B234-3C72A851CE2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7795" y="1154439"/>
            <a:ext cx="635184" cy="635184"/>
          </a:xfrm>
          <a:prstGeom prst="rect">
            <a:avLst/>
          </a:prstGeom>
        </p:spPr>
      </p:pic>
      <p:sp>
        <p:nvSpPr>
          <p:cNvPr id="17" name="Freeform: Shape 16">
            <a:extLst>
              <a:ext uri="{FF2B5EF4-FFF2-40B4-BE49-F238E27FC236}">
                <a16:creationId xmlns:a16="http://schemas.microsoft.com/office/drawing/2014/main" id="{C711791C-8035-4FF2-975D-4CE927E43EA0}"/>
              </a:ext>
            </a:extLst>
          </p:cNvPr>
          <p:cNvSpPr/>
          <p:nvPr/>
        </p:nvSpPr>
        <p:spPr>
          <a:xfrm>
            <a:off x="469528" y="4458056"/>
            <a:ext cx="9697156" cy="2169023"/>
          </a:xfrm>
          <a:custGeom>
            <a:avLst/>
            <a:gdLst>
              <a:gd name="connsiteX0" fmla="*/ 0 w 4240530"/>
              <a:gd name="connsiteY0" fmla="*/ 1125696 h 2169023"/>
              <a:gd name="connsiteX1" fmla="*/ 1188720 w 4240530"/>
              <a:gd name="connsiteY1" fmla="*/ 28416 h 2169023"/>
              <a:gd name="connsiteX2" fmla="*/ 3017520 w 4240530"/>
              <a:gd name="connsiteY2" fmla="*/ 2154396 h 2169023"/>
              <a:gd name="connsiteX3" fmla="*/ 4240530 w 4240530"/>
              <a:gd name="connsiteY3" fmla="*/ 1022826 h 2169023"/>
              <a:gd name="connsiteX4" fmla="*/ 4240530 w 4240530"/>
              <a:gd name="connsiteY4" fmla="*/ 1022826 h 21690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40530" h="2169023">
                <a:moveTo>
                  <a:pt x="0" y="1125696"/>
                </a:moveTo>
                <a:cubicBezTo>
                  <a:pt x="342900" y="491331"/>
                  <a:pt x="685800" y="-143034"/>
                  <a:pt x="1188720" y="28416"/>
                </a:cubicBezTo>
                <a:cubicBezTo>
                  <a:pt x="1691640" y="199866"/>
                  <a:pt x="2508885" y="1988661"/>
                  <a:pt x="3017520" y="2154396"/>
                </a:cubicBezTo>
                <a:cubicBezTo>
                  <a:pt x="3526155" y="2320131"/>
                  <a:pt x="4240530" y="1022826"/>
                  <a:pt x="4240530" y="1022826"/>
                </a:cubicBezTo>
                <a:lnTo>
                  <a:pt x="4240530" y="1022826"/>
                </a:lnTo>
              </a:path>
            </a:pathLst>
          </a:custGeom>
          <a:noFill/>
          <a:ln w="57150">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Footer Placeholder 18">
            <a:extLst>
              <a:ext uri="{FF2B5EF4-FFF2-40B4-BE49-F238E27FC236}">
                <a16:creationId xmlns:a16="http://schemas.microsoft.com/office/drawing/2014/main" id="{94BAA63E-A93F-4DC0-8082-F48C32AD2176}"/>
              </a:ext>
            </a:extLst>
          </p:cNvPr>
          <p:cNvSpPr>
            <a:spLocks noGrp="1"/>
          </p:cNvSpPr>
          <p:nvPr>
            <p:ph type="ftr" sz="quarter" idx="11"/>
          </p:nvPr>
        </p:nvSpPr>
        <p:spPr>
          <a:xfrm>
            <a:off x="0" y="6355382"/>
            <a:ext cx="12192000" cy="365125"/>
          </a:xfrm>
        </p:spPr>
        <p:txBody>
          <a:bodyPr/>
          <a:lstStyle/>
          <a:p>
            <a:r>
              <a:rPr lang="en-GB" sz="1050" dirty="0"/>
              <a:t>© PSHE Association 2020</a:t>
            </a:r>
            <a:r>
              <a:rPr lang="en-GB" dirty="0"/>
              <a:t>	 </a:t>
            </a:r>
          </a:p>
        </p:txBody>
      </p:sp>
      <p:sp>
        <p:nvSpPr>
          <p:cNvPr id="10" name="Rectangle: Rounded Corners 9">
            <a:extLst>
              <a:ext uri="{FF2B5EF4-FFF2-40B4-BE49-F238E27FC236}">
                <a16:creationId xmlns:a16="http://schemas.microsoft.com/office/drawing/2014/main" id="{7DE6048D-5056-40D2-ACBA-73DA1B0996CA}"/>
              </a:ext>
            </a:extLst>
          </p:cNvPr>
          <p:cNvSpPr/>
          <p:nvPr/>
        </p:nvSpPr>
        <p:spPr>
          <a:xfrm>
            <a:off x="7912719" y="3767964"/>
            <a:ext cx="3948580" cy="1451386"/>
          </a:xfrm>
          <a:prstGeom prst="roundRect">
            <a:avLst/>
          </a:prstGeom>
          <a:solidFill>
            <a:schemeClr val="bg1"/>
          </a:solidFill>
          <a:ln w="57150">
            <a:solidFill>
              <a:srgbClr val="D8BADC"/>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How could someone manage the low feelings to help themselves feel better?</a:t>
            </a:r>
          </a:p>
        </p:txBody>
      </p:sp>
    </p:spTree>
    <p:extLst>
      <p:ext uri="{BB962C8B-B14F-4D97-AF65-F5344CB8AC3E}">
        <p14:creationId xmlns:p14="http://schemas.microsoft.com/office/powerpoint/2010/main" val="16605435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xEl>
                                              <p:pRg st="2" end="2"/>
                                            </p:txEl>
                                          </p:spTgt>
                                        </p:tgtEl>
                                        <p:attrNameLst>
                                          <p:attrName>style.visibility</p:attrName>
                                        </p:attrNameLst>
                                      </p:cBhvr>
                                      <p:to>
                                        <p:strVal val="visible"/>
                                      </p:to>
                                    </p:set>
                                  </p:childTnLst>
                                </p:cTn>
                              </p:par>
                            </p:childTnLst>
                          </p:cTn>
                        </p:par>
                        <p:par>
                          <p:cTn id="11" fill="hold">
                            <p:stCondLst>
                              <p:cond delay="0"/>
                            </p:stCondLst>
                            <p:childTnLst>
                              <p:par>
                                <p:cTn id="12" presetID="1" presetClass="entr" presetSubtype="0" fill="hold" nodeType="afterEffect">
                                  <p:stCondLst>
                                    <p:cond delay="500"/>
                                  </p:stCondLst>
                                  <p:childTnLst>
                                    <p:set>
                                      <p:cBhvr>
                                        <p:cTn id="13" dur="1" fill="hold">
                                          <p:stCondLst>
                                            <p:cond delay="0"/>
                                          </p:stCondLst>
                                        </p:cTn>
                                        <p:tgtEl>
                                          <p:spTgt spid="5"/>
                                        </p:tgtEl>
                                        <p:attrNameLst>
                                          <p:attrName>style.visibility</p:attrName>
                                        </p:attrNameLst>
                                      </p:cBhvr>
                                      <p:to>
                                        <p:strVal val="visible"/>
                                      </p:to>
                                    </p:set>
                                  </p:childTnLst>
                                </p:cTn>
                              </p:par>
                            </p:childTnLst>
                          </p:cTn>
                        </p:par>
                        <p:par>
                          <p:cTn id="14" fill="hold">
                            <p:stCondLst>
                              <p:cond delay="500"/>
                            </p:stCondLst>
                            <p:childTnLst>
                              <p:par>
                                <p:cTn id="15" presetID="1" presetClass="entr" presetSubtype="0" fill="hold" nodeType="afterEffect">
                                  <p:stCondLst>
                                    <p:cond delay="500"/>
                                  </p:stCondLst>
                                  <p:childTnLst>
                                    <p:set>
                                      <p:cBhvr>
                                        <p:cTn id="16" dur="1" fill="hold">
                                          <p:stCondLst>
                                            <p:cond delay="0"/>
                                          </p:stCondLst>
                                        </p:cTn>
                                        <p:tgtEl>
                                          <p:spTgt spid="6"/>
                                        </p:tgtEl>
                                        <p:attrNameLst>
                                          <p:attrName>style.visibility</p:attrName>
                                        </p:attrNameLst>
                                      </p:cBhvr>
                                      <p:to>
                                        <p:strVal val="visible"/>
                                      </p:to>
                                    </p:set>
                                  </p:childTnLst>
                                </p:cTn>
                              </p:par>
                            </p:childTnLst>
                          </p:cTn>
                        </p:par>
                        <p:par>
                          <p:cTn id="17" fill="hold">
                            <p:stCondLst>
                              <p:cond delay="1000"/>
                            </p:stCondLst>
                            <p:childTnLst>
                              <p:par>
                                <p:cTn id="18" presetID="1" presetClass="entr" presetSubtype="0" fill="hold" nodeType="afterEffect">
                                  <p:stCondLst>
                                    <p:cond delay="500"/>
                                  </p:stCondLst>
                                  <p:childTnLst>
                                    <p:set>
                                      <p:cBhvr>
                                        <p:cTn id="19" dur="1" fill="hold">
                                          <p:stCondLst>
                                            <p:cond delay="0"/>
                                          </p:stCondLst>
                                        </p:cTn>
                                        <p:tgtEl>
                                          <p:spTgt spid="8"/>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2" presetClass="entr" presetSubtype="2" fill="hold" grpId="0" nodeType="click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1000" fill="hold"/>
                                        <p:tgtEl>
                                          <p:spTgt spid="10"/>
                                        </p:tgtEl>
                                        <p:attrNameLst>
                                          <p:attrName>ppt_x</p:attrName>
                                        </p:attrNameLst>
                                      </p:cBhvr>
                                      <p:tavLst>
                                        <p:tav tm="0">
                                          <p:val>
                                            <p:strVal val="1+#ppt_w/2"/>
                                          </p:val>
                                        </p:tav>
                                        <p:tav tm="100000">
                                          <p:val>
                                            <p:strVal val="#ppt_x"/>
                                          </p:val>
                                        </p:tav>
                                      </p:tavLst>
                                    </p:anim>
                                    <p:anim calcmode="lin" valueType="num">
                                      <p:cBhvr additive="base">
                                        <p:cTn id="25"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P spid="10"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50DC971F-580A-4EBF-A855-7190B3C9DB28}"/>
              </a:ext>
            </a:extLst>
          </p:cNvPr>
          <p:cNvSpPr>
            <a:spLocks noGrp="1"/>
          </p:cNvSpPr>
          <p:nvPr>
            <p:ph type="sldNum" sz="quarter" idx="12"/>
          </p:nvPr>
        </p:nvSpPr>
        <p:spPr/>
        <p:txBody>
          <a:bodyPr/>
          <a:lstStyle/>
          <a:p>
            <a:fld id="{2D651D86-383D-45DB-A701-76B5BFCFE28F}" type="slidenum">
              <a:rPr lang="en-GB" smtClean="0"/>
              <a:pPr/>
              <a:t>10</a:t>
            </a:fld>
            <a:endParaRPr lang="en-GB" dirty="0"/>
          </a:p>
        </p:txBody>
      </p:sp>
      <p:grpSp>
        <p:nvGrpSpPr>
          <p:cNvPr id="11" name="Group 10">
            <a:extLst>
              <a:ext uri="{FF2B5EF4-FFF2-40B4-BE49-F238E27FC236}">
                <a16:creationId xmlns:a16="http://schemas.microsoft.com/office/drawing/2014/main" id="{1FA541D5-7841-4597-960E-BE5654B7A75B}"/>
              </a:ext>
            </a:extLst>
          </p:cNvPr>
          <p:cNvGrpSpPr/>
          <p:nvPr/>
        </p:nvGrpSpPr>
        <p:grpSpPr>
          <a:xfrm>
            <a:off x="496778" y="4700711"/>
            <a:ext cx="1718310" cy="1742329"/>
            <a:chOff x="731520" y="4103370"/>
            <a:chExt cx="1718310" cy="1742329"/>
          </a:xfrm>
        </p:grpSpPr>
        <p:pic>
          <p:nvPicPr>
            <p:cNvPr id="5" name="Picture 4">
              <a:extLst>
                <a:ext uri="{FF2B5EF4-FFF2-40B4-BE49-F238E27FC236}">
                  <a16:creationId xmlns:a16="http://schemas.microsoft.com/office/drawing/2014/main" id="{7D532C75-7388-4872-977D-7C78421E6439}"/>
                </a:ext>
              </a:extLst>
            </p:cNvPr>
            <p:cNvPicPr>
              <a:picLocks noChangeAspect="1"/>
            </p:cNvPicPr>
            <p:nvPr/>
          </p:nvPicPr>
          <p:blipFill rotWithShape="1">
            <a:blip r:embed="rId2">
              <a:extLst>
                <a:ext uri="{28A0092B-C50C-407E-A947-70E740481C1C}">
                  <a14:useLocalDpi xmlns:a14="http://schemas.microsoft.com/office/drawing/2010/main" val="0"/>
                </a:ext>
              </a:extLst>
            </a:blip>
            <a:srcRect l="33088" r="50000" b="76167"/>
            <a:stretch/>
          </p:blipFill>
          <p:spPr>
            <a:xfrm rot="20830103">
              <a:off x="731520" y="4103370"/>
              <a:ext cx="1718310" cy="1634490"/>
            </a:xfrm>
            <a:prstGeom prst="rect">
              <a:avLst/>
            </a:prstGeom>
          </p:spPr>
        </p:pic>
        <p:pic>
          <p:nvPicPr>
            <p:cNvPr id="8" name="Picture 7">
              <a:extLst>
                <a:ext uri="{FF2B5EF4-FFF2-40B4-BE49-F238E27FC236}">
                  <a16:creationId xmlns:a16="http://schemas.microsoft.com/office/drawing/2014/main" id="{8713B5FD-B625-4A0B-AF9F-4566031E76D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20338855">
              <a:off x="1959062" y="4229150"/>
              <a:ext cx="422564" cy="397474"/>
            </a:xfrm>
            <a:prstGeom prst="rect">
              <a:avLst/>
            </a:prstGeom>
          </p:spPr>
        </p:pic>
        <p:pic>
          <p:nvPicPr>
            <p:cNvPr id="9" name="Picture 8">
              <a:extLst>
                <a:ext uri="{FF2B5EF4-FFF2-40B4-BE49-F238E27FC236}">
                  <a16:creationId xmlns:a16="http://schemas.microsoft.com/office/drawing/2014/main" id="{9E0621BF-EA3F-4030-82AB-EDAF2695A0F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20338855">
              <a:off x="1110887" y="5448225"/>
              <a:ext cx="422564" cy="397474"/>
            </a:xfrm>
            <a:prstGeom prst="rect">
              <a:avLst/>
            </a:prstGeom>
          </p:spPr>
        </p:pic>
        <p:pic>
          <p:nvPicPr>
            <p:cNvPr id="10" name="Picture 9">
              <a:extLst>
                <a:ext uri="{FF2B5EF4-FFF2-40B4-BE49-F238E27FC236}">
                  <a16:creationId xmlns:a16="http://schemas.microsoft.com/office/drawing/2014/main" id="{EA98DF2D-76A3-4D5E-A218-EE757F7DECD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20338855">
              <a:off x="842380" y="4199287"/>
              <a:ext cx="422564" cy="397474"/>
            </a:xfrm>
            <a:prstGeom prst="rect">
              <a:avLst/>
            </a:prstGeom>
          </p:spPr>
        </p:pic>
      </p:grpSp>
      <p:pic>
        <p:nvPicPr>
          <p:cNvPr id="13" name="Picture 12">
            <a:extLst>
              <a:ext uri="{FF2B5EF4-FFF2-40B4-BE49-F238E27FC236}">
                <a16:creationId xmlns:a16="http://schemas.microsoft.com/office/drawing/2014/main" id="{824ACFE9-00EA-4CCE-BD1A-6A958BCFEDE6}"/>
              </a:ext>
            </a:extLst>
          </p:cNvPr>
          <p:cNvPicPr>
            <a:picLocks noChangeAspect="1"/>
          </p:cNvPicPr>
          <p:nvPr/>
        </p:nvPicPr>
        <p:blipFill rotWithShape="1">
          <a:blip r:embed="rId2">
            <a:extLst>
              <a:ext uri="{28A0092B-C50C-407E-A947-70E740481C1C}">
                <a14:useLocalDpi xmlns:a14="http://schemas.microsoft.com/office/drawing/2010/main" val="0"/>
              </a:ext>
            </a:extLst>
          </a:blip>
          <a:srcRect l="84050" t="24500" b="52167"/>
          <a:stretch/>
        </p:blipFill>
        <p:spPr>
          <a:xfrm rot="682902">
            <a:off x="1884191" y="3065023"/>
            <a:ext cx="1620520" cy="1600200"/>
          </a:xfrm>
          <a:prstGeom prst="rect">
            <a:avLst/>
          </a:prstGeom>
        </p:spPr>
      </p:pic>
      <p:sp>
        <p:nvSpPr>
          <p:cNvPr id="16" name="TextBox 15">
            <a:extLst>
              <a:ext uri="{FF2B5EF4-FFF2-40B4-BE49-F238E27FC236}">
                <a16:creationId xmlns:a16="http://schemas.microsoft.com/office/drawing/2014/main" id="{55B028BD-EC55-4016-93FE-1FF1AF6F457B}"/>
              </a:ext>
            </a:extLst>
          </p:cNvPr>
          <p:cNvSpPr txBox="1"/>
          <p:nvPr/>
        </p:nvSpPr>
        <p:spPr>
          <a:xfrm>
            <a:off x="210027" y="274938"/>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New feelings towards others</a:t>
            </a:r>
          </a:p>
        </p:txBody>
      </p:sp>
      <p:sp>
        <p:nvSpPr>
          <p:cNvPr id="17" name="TextBox 16">
            <a:extLst>
              <a:ext uri="{FF2B5EF4-FFF2-40B4-BE49-F238E27FC236}">
                <a16:creationId xmlns:a16="http://schemas.microsoft.com/office/drawing/2014/main" id="{2B96F91B-F1B1-4B98-A155-6D98F10DE775}"/>
              </a:ext>
            </a:extLst>
          </p:cNvPr>
          <p:cNvSpPr txBox="1"/>
          <p:nvPr/>
        </p:nvSpPr>
        <p:spPr>
          <a:xfrm>
            <a:off x="210027" y="1033018"/>
            <a:ext cx="11848623" cy="1569660"/>
          </a:xfrm>
          <a:prstGeom prst="rect">
            <a:avLst/>
          </a:prstGeom>
          <a:noFill/>
        </p:spPr>
        <p:txBody>
          <a:bodyPr wrap="square" rtlCol="0">
            <a:spAutoFit/>
          </a:bodyPr>
          <a:lstStyle/>
          <a:p>
            <a:r>
              <a:rPr lang="en-GB" sz="2400" b="1" dirty="0">
                <a:latin typeface="Lato" panose="020B0604020202020204" charset="0"/>
                <a:ea typeface="Lato" panose="020B0604020202020204" charset="0"/>
                <a:cs typeface="Lato" panose="020B0604020202020204" charset="0"/>
              </a:rPr>
              <a:t>What do you think emojis like the ones below represent?</a:t>
            </a:r>
          </a:p>
          <a:p>
            <a:endParaRPr lang="en-GB" sz="2400" b="1" dirty="0">
              <a:latin typeface="Lato" panose="020B0604020202020204" charset="0"/>
              <a:ea typeface="Lato" panose="020B0604020202020204" charset="0"/>
              <a:cs typeface="Lato" panose="020B0604020202020204" charset="0"/>
            </a:endParaRPr>
          </a:p>
          <a:p>
            <a:r>
              <a:rPr lang="en-GB" sz="2400" dirty="0">
                <a:latin typeface="Lato" panose="020B0604020202020204" charset="0"/>
                <a:ea typeface="Lato" panose="020B0604020202020204" charset="0"/>
                <a:cs typeface="Lato" panose="020B0604020202020204" charset="0"/>
              </a:rPr>
              <a:t>Sometimes, as a person goes through puberty, they may develop new feelings for another person that they haven’t felt before. They might have a ‘crush.’</a:t>
            </a:r>
          </a:p>
        </p:txBody>
      </p:sp>
      <p:sp>
        <p:nvSpPr>
          <p:cNvPr id="19" name="TextBox 18">
            <a:extLst>
              <a:ext uri="{FF2B5EF4-FFF2-40B4-BE49-F238E27FC236}">
                <a16:creationId xmlns:a16="http://schemas.microsoft.com/office/drawing/2014/main" id="{B5EBEA4F-3EFB-4162-B802-7FB4CDC4FB8E}"/>
              </a:ext>
            </a:extLst>
          </p:cNvPr>
          <p:cNvSpPr txBox="1"/>
          <p:nvPr/>
        </p:nvSpPr>
        <p:spPr>
          <a:xfrm>
            <a:off x="4099098" y="2822153"/>
            <a:ext cx="7881620" cy="3785652"/>
          </a:xfrm>
          <a:prstGeom prst="rect">
            <a:avLst/>
          </a:prstGeom>
          <a:noFill/>
        </p:spPr>
        <p:txBody>
          <a:bodyPr wrap="square" rtlCol="0">
            <a:spAutoFit/>
          </a:bodyPr>
          <a:lstStyle/>
          <a:p>
            <a:r>
              <a:rPr lang="en-GB" sz="2400" dirty="0">
                <a:latin typeface="Lato" panose="020B0604020202020204" charset="0"/>
                <a:ea typeface="Lato" panose="020B0604020202020204" charset="0"/>
                <a:cs typeface="Lato" panose="020B0604020202020204" charset="0"/>
              </a:rPr>
              <a:t>A person with a crush might feel a tingly feeling, or they might feel like another person makes them really happy. Sometimes it can feel very intense or overwhelming.</a:t>
            </a:r>
          </a:p>
          <a:p>
            <a:endParaRPr lang="en-GB" sz="2400" dirty="0">
              <a:latin typeface="Lato" panose="020B0604020202020204" charset="0"/>
              <a:ea typeface="Lato" panose="020B0604020202020204" charset="0"/>
              <a:cs typeface="Lato" panose="020B0604020202020204" charset="0"/>
            </a:endParaRPr>
          </a:p>
          <a:p>
            <a:r>
              <a:rPr lang="en-GB" sz="2400" dirty="0">
                <a:latin typeface="Lato" panose="020B0604020202020204" charset="0"/>
                <a:ea typeface="Lato" panose="020B0604020202020204" charset="0"/>
                <a:cs typeface="Lato" panose="020B0604020202020204" charset="0"/>
              </a:rPr>
              <a:t>A person could have a crush on someone they know, or someone they don’t, like a celebrity. It could be towards someone of the same or opposite sex. </a:t>
            </a:r>
          </a:p>
          <a:p>
            <a:endParaRPr lang="en-GB" sz="2400" dirty="0">
              <a:latin typeface="Lato" panose="020B0604020202020204" charset="0"/>
              <a:ea typeface="Lato" panose="020B0604020202020204" charset="0"/>
              <a:cs typeface="Lato" panose="020B0604020202020204" charset="0"/>
            </a:endParaRPr>
          </a:p>
          <a:p>
            <a:r>
              <a:rPr lang="en-GB" sz="2400" dirty="0">
                <a:latin typeface="Lato" panose="020B0604020202020204" charset="0"/>
                <a:ea typeface="Lato" panose="020B0604020202020204" charset="0"/>
                <a:cs typeface="Lato" panose="020B0604020202020204" charset="0"/>
              </a:rPr>
              <a:t>Crushes are a natural part of growing up. </a:t>
            </a:r>
          </a:p>
          <a:p>
            <a:endParaRPr lang="en-GB" sz="2400" dirty="0">
              <a:latin typeface="Lato" panose="020B0604020202020204" charset="0"/>
              <a:ea typeface="Lato" panose="020B0604020202020204" charset="0"/>
              <a:cs typeface="Lato" panose="020B0604020202020204" charset="0"/>
            </a:endParaRPr>
          </a:p>
        </p:txBody>
      </p:sp>
    </p:spTree>
    <p:extLst>
      <p:ext uri="{BB962C8B-B14F-4D97-AF65-F5344CB8AC3E}">
        <p14:creationId xmlns:p14="http://schemas.microsoft.com/office/powerpoint/2010/main" val="8761232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7">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9">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9">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9">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uiExpand="1" build="p"/>
      <p:bldP spid="19" grpId="0" uiExpand="1"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78EF21A-DBDA-412D-97EB-64D2E1446BE7}"/>
              </a:ext>
            </a:extLst>
          </p:cNvPr>
          <p:cNvSpPr>
            <a:spLocks noGrp="1"/>
          </p:cNvSpPr>
          <p:nvPr>
            <p:ph type="sldNum" sz="quarter" idx="12"/>
          </p:nvPr>
        </p:nvSpPr>
        <p:spPr/>
        <p:txBody>
          <a:bodyPr/>
          <a:lstStyle/>
          <a:p>
            <a:fld id="{2D651D86-383D-45DB-A701-76B5BFCFE28F}" type="slidenum">
              <a:rPr lang="en-GB" smtClean="0"/>
              <a:pPr/>
              <a:t>11</a:t>
            </a:fld>
            <a:endParaRPr lang="en-GB" dirty="0"/>
          </a:p>
        </p:txBody>
      </p:sp>
      <p:sp>
        <p:nvSpPr>
          <p:cNvPr id="5" name="TextBox 4">
            <a:extLst>
              <a:ext uri="{FF2B5EF4-FFF2-40B4-BE49-F238E27FC236}">
                <a16:creationId xmlns:a16="http://schemas.microsoft.com/office/drawing/2014/main" id="{876E94C0-5BB6-430F-B8E5-543DE2A755A6}"/>
              </a:ext>
            </a:extLst>
          </p:cNvPr>
          <p:cNvSpPr txBox="1"/>
          <p:nvPr/>
        </p:nvSpPr>
        <p:spPr>
          <a:xfrm>
            <a:off x="376516" y="87076"/>
            <a:ext cx="11693563" cy="892552"/>
          </a:xfrm>
          <a:prstGeom prst="rect">
            <a:avLst/>
          </a:prstGeom>
          <a:noFill/>
        </p:spPr>
        <p:txBody>
          <a:bodyPr wrap="square" rtlCol="0">
            <a:spAutoFit/>
          </a:bodyPr>
          <a:lstStyle/>
          <a:p>
            <a:r>
              <a:rPr lang="en-GB" sz="2000" b="1" dirty="0">
                <a:solidFill>
                  <a:srgbClr val="95519E"/>
                </a:solidFill>
                <a:latin typeface="Lato" panose="020F0502020204030203" pitchFamily="34" charset="0"/>
                <a:ea typeface="Lato" panose="020F0502020204030203" pitchFamily="34" charset="0"/>
                <a:cs typeface="Lato" panose="020F0502020204030203" pitchFamily="34" charset="0"/>
              </a:rPr>
              <a:t>Sometimes a person might need help and support to manage their feelings during puberty. </a:t>
            </a:r>
            <a:endParaRPr lang="en-GB" sz="2000" b="1" dirty="0" smtClean="0">
              <a:solidFill>
                <a:srgbClr val="95519E"/>
              </a:solidFill>
              <a:latin typeface="Lato" panose="020F0502020204030203" pitchFamily="34" charset="0"/>
              <a:ea typeface="Lato" panose="020F0502020204030203" pitchFamily="34" charset="0"/>
              <a:cs typeface="Lato" panose="020F0502020204030203" pitchFamily="34" charset="0"/>
            </a:endParaRPr>
          </a:p>
          <a:p>
            <a:endParaRPr lang="en-GB" sz="1200" b="1" dirty="0" smtClean="0">
              <a:solidFill>
                <a:srgbClr val="95519E"/>
              </a:solidFill>
              <a:latin typeface="Lato" panose="020F0502020204030203" pitchFamily="34" charset="0"/>
              <a:ea typeface="Lato" panose="020F0502020204030203" pitchFamily="34" charset="0"/>
              <a:cs typeface="Lato" panose="020F0502020204030203" pitchFamily="34" charset="0"/>
            </a:endParaRPr>
          </a:p>
          <a:p>
            <a:r>
              <a:rPr lang="en-GB" sz="2000" b="1" dirty="0" smtClean="0">
                <a:solidFill>
                  <a:srgbClr val="95519E"/>
                </a:solidFill>
                <a:latin typeface="Lato" panose="020F0502020204030203" pitchFamily="34" charset="0"/>
                <a:ea typeface="Lato" panose="020F0502020204030203" pitchFamily="34" charset="0"/>
                <a:cs typeface="Lato" panose="020F0502020204030203" pitchFamily="34" charset="0"/>
              </a:rPr>
              <a:t>Which </a:t>
            </a:r>
            <a:r>
              <a:rPr lang="en-GB" sz="2000" b="1" dirty="0">
                <a:solidFill>
                  <a:srgbClr val="95519E"/>
                </a:solidFill>
                <a:latin typeface="Lato" panose="020F0502020204030203" pitchFamily="34" charset="0"/>
                <a:ea typeface="Lato" panose="020F0502020204030203" pitchFamily="34" charset="0"/>
                <a:cs typeface="Lato" panose="020F0502020204030203" pitchFamily="34" charset="0"/>
              </a:rPr>
              <a:t>of the options below do you think would be most helpful to manage each of the situations?</a:t>
            </a:r>
          </a:p>
        </p:txBody>
      </p:sp>
      <p:grpSp>
        <p:nvGrpSpPr>
          <p:cNvPr id="9" name="Group 8">
            <a:extLst>
              <a:ext uri="{FF2B5EF4-FFF2-40B4-BE49-F238E27FC236}">
                <a16:creationId xmlns:a16="http://schemas.microsoft.com/office/drawing/2014/main" id="{E1AC961E-E06A-487A-A8FE-428F240FBB09}"/>
              </a:ext>
            </a:extLst>
          </p:cNvPr>
          <p:cNvGrpSpPr/>
          <p:nvPr/>
        </p:nvGrpSpPr>
        <p:grpSpPr>
          <a:xfrm>
            <a:off x="5295900" y="1603512"/>
            <a:ext cx="6244936" cy="1562100"/>
            <a:chOff x="5295900" y="1219200"/>
            <a:chExt cx="6244936" cy="1562100"/>
          </a:xfrm>
        </p:grpSpPr>
        <p:sp>
          <p:nvSpPr>
            <p:cNvPr id="7" name="Rectangle: Rounded Corners 6">
              <a:extLst>
                <a:ext uri="{FF2B5EF4-FFF2-40B4-BE49-F238E27FC236}">
                  <a16:creationId xmlns:a16="http://schemas.microsoft.com/office/drawing/2014/main" id="{AC8E23F2-0CB2-4F90-ACEA-B9FD209BCF65}"/>
                </a:ext>
              </a:extLst>
            </p:cNvPr>
            <p:cNvSpPr/>
            <p:nvPr/>
          </p:nvSpPr>
          <p:spPr>
            <a:xfrm>
              <a:off x="5499100" y="1360170"/>
              <a:ext cx="6041736" cy="1421130"/>
            </a:xfrm>
            <a:prstGeom prst="roundRect">
              <a:avLst/>
            </a:prstGeom>
            <a:solidFill>
              <a:srgbClr val="D8BADC"/>
            </a:solidFill>
            <a:ln w="5715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Cameron keeps feeling really angry about little things. She shouted at her mum and now she’s upset.</a:t>
              </a:r>
            </a:p>
          </p:txBody>
        </p:sp>
        <p:sp>
          <p:nvSpPr>
            <p:cNvPr id="8" name="Oval 7">
              <a:extLst>
                <a:ext uri="{FF2B5EF4-FFF2-40B4-BE49-F238E27FC236}">
                  <a16:creationId xmlns:a16="http://schemas.microsoft.com/office/drawing/2014/main" id="{034450FC-5278-42E9-863F-FCA7CE66189A}"/>
                </a:ext>
              </a:extLst>
            </p:cNvPr>
            <p:cNvSpPr/>
            <p:nvPr/>
          </p:nvSpPr>
          <p:spPr>
            <a:xfrm>
              <a:off x="5295900" y="1219200"/>
              <a:ext cx="609600" cy="622300"/>
            </a:xfrm>
            <a:prstGeom prst="ellipse">
              <a:avLst/>
            </a:prstGeom>
            <a:solidFill>
              <a:schemeClr val="bg1"/>
            </a:solidFill>
            <a:ln w="57150">
              <a:solidFill>
                <a:srgbClr val="D8BA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rPr>
                <a:t>A</a:t>
              </a:r>
            </a:p>
          </p:txBody>
        </p:sp>
      </p:grpSp>
      <p:grpSp>
        <p:nvGrpSpPr>
          <p:cNvPr id="10" name="Group 9">
            <a:extLst>
              <a:ext uri="{FF2B5EF4-FFF2-40B4-BE49-F238E27FC236}">
                <a16:creationId xmlns:a16="http://schemas.microsoft.com/office/drawing/2014/main" id="{2812811D-37E4-480B-8DDC-F2F7723A285C}"/>
              </a:ext>
            </a:extLst>
          </p:cNvPr>
          <p:cNvGrpSpPr/>
          <p:nvPr/>
        </p:nvGrpSpPr>
        <p:grpSpPr>
          <a:xfrm>
            <a:off x="5295900" y="3376903"/>
            <a:ext cx="6244936" cy="1476283"/>
            <a:chOff x="5295900" y="1127113"/>
            <a:chExt cx="6244936" cy="1476283"/>
          </a:xfrm>
        </p:grpSpPr>
        <p:sp>
          <p:nvSpPr>
            <p:cNvPr id="11" name="Rectangle: Rounded Corners 10">
              <a:extLst>
                <a:ext uri="{FF2B5EF4-FFF2-40B4-BE49-F238E27FC236}">
                  <a16:creationId xmlns:a16="http://schemas.microsoft.com/office/drawing/2014/main" id="{FC54C5E4-74A9-48D9-8E43-061B7BEC1AA8}"/>
                </a:ext>
              </a:extLst>
            </p:cNvPr>
            <p:cNvSpPr/>
            <p:nvPr/>
          </p:nvSpPr>
          <p:spPr>
            <a:xfrm>
              <a:off x="5499100" y="1182266"/>
              <a:ext cx="6041736" cy="1421130"/>
            </a:xfrm>
            <a:prstGeom prst="roundRect">
              <a:avLst/>
            </a:prstGeom>
            <a:solidFill>
              <a:srgbClr val="D8BADC"/>
            </a:solidFill>
            <a:ln w="5715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Devan is worried about the changes that might happen to their body.</a:t>
              </a:r>
            </a:p>
          </p:txBody>
        </p:sp>
        <p:sp>
          <p:nvSpPr>
            <p:cNvPr id="12" name="Oval 11">
              <a:extLst>
                <a:ext uri="{FF2B5EF4-FFF2-40B4-BE49-F238E27FC236}">
                  <a16:creationId xmlns:a16="http://schemas.microsoft.com/office/drawing/2014/main" id="{642E461B-119C-4349-ACA8-F92529DDCCF7}"/>
                </a:ext>
              </a:extLst>
            </p:cNvPr>
            <p:cNvSpPr/>
            <p:nvPr/>
          </p:nvSpPr>
          <p:spPr>
            <a:xfrm>
              <a:off x="5295900" y="1127113"/>
              <a:ext cx="609600" cy="622300"/>
            </a:xfrm>
            <a:prstGeom prst="ellipse">
              <a:avLst/>
            </a:prstGeom>
            <a:solidFill>
              <a:schemeClr val="bg1"/>
            </a:solidFill>
            <a:ln w="57150">
              <a:solidFill>
                <a:srgbClr val="D8BA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rPr>
                <a:t>B</a:t>
              </a:r>
            </a:p>
          </p:txBody>
        </p:sp>
      </p:grpSp>
      <p:sp>
        <p:nvSpPr>
          <p:cNvPr id="13" name="Rectangle: Rounded Corners 12">
            <a:extLst>
              <a:ext uri="{FF2B5EF4-FFF2-40B4-BE49-F238E27FC236}">
                <a16:creationId xmlns:a16="http://schemas.microsoft.com/office/drawing/2014/main" id="{19474EF4-BAC1-4525-8BFD-4BE2FB90E0BB}"/>
              </a:ext>
            </a:extLst>
          </p:cNvPr>
          <p:cNvSpPr/>
          <p:nvPr/>
        </p:nvSpPr>
        <p:spPr>
          <a:xfrm>
            <a:off x="5499100" y="5195538"/>
            <a:ext cx="6041736" cy="1421130"/>
          </a:xfrm>
          <a:prstGeom prst="roundRect">
            <a:avLst/>
          </a:prstGeom>
          <a:solidFill>
            <a:srgbClr val="D8BADC"/>
          </a:solidFill>
          <a:ln w="5715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  </a:t>
            </a:r>
            <a:r>
              <a:rPr lang="en-GB" sz="2800" dirty="0" err="1">
                <a:solidFill>
                  <a:schemeClr val="tx1"/>
                </a:solidFill>
              </a:rPr>
              <a:t>Lando</a:t>
            </a:r>
            <a:r>
              <a:rPr lang="en-GB" sz="2800" dirty="0">
                <a:solidFill>
                  <a:schemeClr val="tx1"/>
                </a:solidFill>
              </a:rPr>
              <a:t> had a crush and told everyone about </a:t>
            </a:r>
            <a:r>
              <a:rPr lang="en-GB" sz="2800" dirty="0" smtClean="0">
                <a:solidFill>
                  <a:schemeClr val="tx1"/>
                </a:solidFill>
              </a:rPr>
              <a:t>it. He </a:t>
            </a:r>
            <a:r>
              <a:rPr lang="en-GB" sz="2800" dirty="0">
                <a:solidFill>
                  <a:schemeClr val="tx1"/>
                </a:solidFill>
              </a:rPr>
              <a:t>doesn’t feel </a:t>
            </a:r>
            <a:r>
              <a:rPr lang="en-GB" sz="2800" dirty="0" smtClean="0">
                <a:solidFill>
                  <a:schemeClr val="tx1"/>
                </a:solidFill>
              </a:rPr>
              <a:t>the same way anymore </a:t>
            </a:r>
            <a:r>
              <a:rPr lang="en-GB" sz="2800" dirty="0">
                <a:solidFill>
                  <a:schemeClr val="tx1"/>
                </a:solidFill>
              </a:rPr>
              <a:t>and feels a bit embarrassed.</a:t>
            </a:r>
          </a:p>
        </p:txBody>
      </p:sp>
      <p:sp>
        <p:nvSpPr>
          <p:cNvPr id="14" name="Oval 13">
            <a:extLst>
              <a:ext uri="{FF2B5EF4-FFF2-40B4-BE49-F238E27FC236}">
                <a16:creationId xmlns:a16="http://schemas.microsoft.com/office/drawing/2014/main" id="{4A92E98C-C02B-42D7-A2B7-BFFD5810F175}"/>
              </a:ext>
            </a:extLst>
          </p:cNvPr>
          <p:cNvSpPr/>
          <p:nvPr/>
        </p:nvSpPr>
        <p:spPr>
          <a:xfrm>
            <a:off x="5295900" y="5004696"/>
            <a:ext cx="609600" cy="622300"/>
          </a:xfrm>
          <a:prstGeom prst="ellipse">
            <a:avLst/>
          </a:prstGeom>
          <a:solidFill>
            <a:schemeClr val="bg1"/>
          </a:solidFill>
          <a:ln w="57150">
            <a:solidFill>
              <a:srgbClr val="D8BA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rPr>
              <a:t>C</a:t>
            </a:r>
          </a:p>
        </p:txBody>
      </p:sp>
      <p:sp>
        <p:nvSpPr>
          <p:cNvPr id="15" name="TextBox 14">
            <a:extLst>
              <a:ext uri="{FF2B5EF4-FFF2-40B4-BE49-F238E27FC236}">
                <a16:creationId xmlns:a16="http://schemas.microsoft.com/office/drawing/2014/main" id="{99396BB9-3808-4955-8D79-F13C23F1D600}"/>
              </a:ext>
            </a:extLst>
          </p:cNvPr>
          <p:cNvSpPr txBox="1"/>
          <p:nvPr/>
        </p:nvSpPr>
        <p:spPr>
          <a:xfrm>
            <a:off x="7552558" y="1224660"/>
            <a:ext cx="1934819" cy="461665"/>
          </a:xfrm>
          <a:prstGeom prst="rect">
            <a:avLst/>
          </a:prstGeom>
          <a:noFill/>
        </p:spPr>
        <p:txBody>
          <a:bodyPr wrap="square" rtlCol="0">
            <a:spAutoFit/>
          </a:bodyPr>
          <a:lstStyle/>
          <a:p>
            <a:r>
              <a:rPr lang="en-GB" sz="2400" b="1" dirty="0">
                <a:latin typeface="League Spartan" panose="00000800000000000000" pitchFamily="50" charset="0"/>
              </a:rPr>
              <a:t>Situations:</a:t>
            </a:r>
          </a:p>
        </p:txBody>
      </p:sp>
      <p:sp>
        <p:nvSpPr>
          <p:cNvPr id="16" name="TextBox 15">
            <a:extLst>
              <a:ext uri="{FF2B5EF4-FFF2-40B4-BE49-F238E27FC236}">
                <a16:creationId xmlns:a16="http://schemas.microsoft.com/office/drawing/2014/main" id="{2E564563-131A-4083-9895-BFBB8ADA7571}"/>
              </a:ext>
            </a:extLst>
          </p:cNvPr>
          <p:cNvSpPr txBox="1"/>
          <p:nvPr/>
        </p:nvSpPr>
        <p:spPr>
          <a:xfrm>
            <a:off x="1901687" y="1211408"/>
            <a:ext cx="1577008" cy="461665"/>
          </a:xfrm>
          <a:prstGeom prst="rect">
            <a:avLst/>
          </a:prstGeom>
          <a:noFill/>
        </p:spPr>
        <p:txBody>
          <a:bodyPr wrap="square" rtlCol="0">
            <a:spAutoFit/>
          </a:bodyPr>
          <a:lstStyle/>
          <a:p>
            <a:r>
              <a:rPr lang="en-GB" sz="2400" b="1" dirty="0">
                <a:latin typeface="League Spartan" panose="00000800000000000000" pitchFamily="50" charset="0"/>
              </a:rPr>
              <a:t>Options:</a:t>
            </a:r>
          </a:p>
        </p:txBody>
      </p:sp>
      <p:sp>
        <p:nvSpPr>
          <p:cNvPr id="17" name="Rectangle: Rounded Corners 16">
            <a:extLst>
              <a:ext uri="{FF2B5EF4-FFF2-40B4-BE49-F238E27FC236}">
                <a16:creationId xmlns:a16="http://schemas.microsoft.com/office/drawing/2014/main" id="{41876B98-362D-4AD9-B4C4-CDA2840076BA}"/>
              </a:ext>
            </a:extLst>
          </p:cNvPr>
          <p:cNvSpPr/>
          <p:nvPr/>
        </p:nvSpPr>
        <p:spPr>
          <a:xfrm>
            <a:off x="463826" y="1744482"/>
            <a:ext cx="4452731" cy="4822533"/>
          </a:xfrm>
          <a:prstGeom prst="roundRect">
            <a:avLst/>
          </a:prstGeom>
          <a:solidFill>
            <a:schemeClr val="bg1"/>
          </a:solidFill>
          <a:ln w="57150">
            <a:solidFill>
              <a:srgbClr val="D8BA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spcBef>
                <a:spcPts val="600"/>
              </a:spcBef>
              <a:buFont typeface="Arial" panose="020B0604020202020204" pitchFamily="34" charset="0"/>
              <a:buChar char="•"/>
            </a:pPr>
            <a:r>
              <a:rPr lang="en-GB" sz="2400" dirty="0">
                <a:solidFill>
                  <a:schemeClr val="tx1"/>
                </a:solidFill>
              </a:rPr>
              <a:t>Talking to a friend</a:t>
            </a:r>
          </a:p>
          <a:p>
            <a:pPr marL="285750" indent="-285750">
              <a:spcBef>
                <a:spcPts val="600"/>
              </a:spcBef>
              <a:buFont typeface="Arial" panose="020B0604020202020204" pitchFamily="34" charset="0"/>
              <a:buChar char="•"/>
            </a:pPr>
            <a:r>
              <a:rPr lang="en-GB" sz="2400" dirty="0">
                <a:solidFill>
                  <a:schemeClr val="tx1"/>
                </a:solidFill>
              </a:rPr>
              <a:t>Talking to a family member</a:t>
            </a:r>
          </a:p>
          <a:p>
            <a:pPr marL="285750" indent="-285750">
              <a:spcBef>
                <a:spcPts val="600"/>
              </a:spcBef>
              <a:buFont typeface="Arial" panose="020B0604020202020204" pitchFamily="34" charset="0"/>
              <a:buChar char="•"/>
            </a:pPr>
            <a:r>
              <a:rPr lang="en-GB" sz="2400" dirty="0">
                <a:solidFill>
                  <a:schemeClr val="tx1"/>
                </a:solidFill>
              </a:rPr>
              <a:t>Visiting </a:t>
            </a:r>
            <a:r>
              <a:rPr lang="en-GB" sz="2400" dirty="0" err="1">
                <a:solidFill>
                  <a:schemeClr val="tx1"/>
                </a:solidFill>
              </a:rPr>
              <a:t>childline</a:t>
            </a:r>
            <a:r>
              <a:rPr lang="en-GB" sz="2400" dirty="0">
                <a:solidFill>
                  <a:schemeClr val="tx1"/>
                </a:solidFill>
              </a:rPr>
              <a:t> for advice, and using services such as ‘Ask Sam’ on their website</a:t>
            </a:r>
          </a:p>
          <a:p>
            <a:pPr marL="285750" indent="-285750">
              <a:spcBef>
                <a:spcPts val="600"/>
              </a:spcBef>
              <a:buFont typeface="Arial" panose="020B0604020202020204" pitchFamily="34" charset="0"/>
              <a:buChar char="•"/>
            </a:pPr>
            <a:r>
              <a:rPr lang="en-GB" sz="2400" dirty="0">
                <a:solidFill>
                  <a:schemeClr val="tx1"/>
                </a:solidFill>
              </a:rPr>
              <a:t>Reading a book about it</a:t>
            </a:r>
          </a:p>
          <a:p>
            <a:pPr marL="285750" indent="-285750">
              <a:spcBef>
                <a:spcPts val="600"/>
              </a:spcBef>
              <a:buFont typeface="Arial" panose="020B0604020202020204" pitchFamily="34" charset="0"/>
              <a:buChar char="•"/>
            </a:pPr>
            <a:r>
              <a:rPr lang="en-GB" sz="2400" dirty="0">
                <a:solidFill>
                  <a:schemeClr val="tx1"/>
                </a:solidFill>
              </a:rPr>
              <a:t>Doing nothing</a:t>
            </a:r>
          </a:p>
          <a:p>
            <a:pPr marL="285750" indent="-285750">
              <a:spcBef>
                <a:spcPts val="600"/>
              </a:spcBef>
              <a:buFont typeface="Arial" panose="020B0604020202020204" pitchFamily="34" charset="0"/>
              <a:buChar char="•"/>
            </a:pPr>
            <a:r>
              <a:rPr lang="en-GB" sz="2400" dirty="0">
                <a:solidFill>
                  <a:schemeClr val="tx1"/>
                </a:solidFill>
              </a:rPr>
              <a:t>Something else (if you have any other ideas, discuss these with a parent or someone at </a:t>
            </a:r>
            <a:r>
              <a:rPr lang="en-GB" sz="2400" dirty="0" smtClean="0">
                <a:solidFill>
                  <a:schemeClr val="tx1"/>
                </a:solidFill>
              </a:rPr>
              <a:t>home)</a:t>
            </a:r>
            <a:endParaRPr lang="en-GB" sz="2400" dirty="0">
              <a:solidFill>
                <a:schemeClr val="tx1"/>
              </a:solidFill>
            </a:endParaRPr>
          </a:p>
        </p:txBody>
      </p:sp>
    </p:spTree>
    <p:extLst>
      <p:ext uri="{BB962C8B-B14F-4D97-AF65-F5344CB8AC3E}">
        <p14:creationId xmlns:p14="http://schemas.microsoft.com/office/powerpoint/2010/main" val="192301890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503693" y="537904"/>
            <a:ext cx="10714182" cy="132343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4000" b="1" dirty="0">
                <a:solidFill>
                  <a:srgbClr val="95519E"/>
                </a:solidFill>
                <a:latin typeface="League Spartan" panose="00000800000000000000" pitchFamily="50" charset="0"/>
              </a:rPr>
              <a:t>Growing and changing.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000" b="1" i="0" u="none" strike="noStrike" kern="1200" cap="none" spc="0" normalizeH="0" baseline="0" noProof="0" dirty="0">
                <a:ln>
                  <a:noFill/>
                </a:ln>
                <a:solidFill>
                  <a:srgbClr val="95519E"/>
                </a:solidFill>
                <a:effectLst/>
                <a:uLnTx/>
                <a:uFillTx/>
                <a:latin typeface="League Spartan" panose="00000800000000000000" pitchFamily="50" charset="0"/>
                <a:ea typeface="+mn-ea"/>
                <a:cs typeface="+mn-cs"/>
              </a:rPr>
              <a:t>Where are you now?</a:t>
            </a:r>
          </a:p>
        </p:txBody>
      </p:sp>
      <p:sp>
        <p:nvSpPr>
          <p:cNvPr id="8" name="TextBox 7"/>
          <p:cNvSpPr txBox="1"/>
          <p:nvPr/>
        </p:nvSpPr>
        <p:spPr>
          <a:xfrm>
            <a:off x="863903" y="2105288"/>
            <a:ext cx="5398654" cy="35394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dirty="0">
                <a:solidFill>
                  <a:prstClr val="black"/>
                </a:solidFill>
                <a:latin typeface="Lato" panose="020F0502020204030203" pitchFamily="34" charset="0"/>
                <a:ea typeface="Lato" panose="020F0502020204030203" pitchFamily="34" charset="0"/>
                <a:cs typeface="Lato" panose="020F0502020204030203" pitchFamily="34" charset="0"/>
              </a:rPr>
              <a:t>Look back at your mind map from the start of the session.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dirty="0">
              <a:solidFill>
                <a:prstClr val="black"/>
              </a:solidFill>
              <a:latin typeface="Lato" panose="020F0502020204030203" pitchFamily="34" charset="0"/>
              <a:ea typeface="Lato" panose="020F0502020204030203" pitchFamily="34" charset="0"/>
              <a:cs typeface="Lato" panose="020F0502020204030203"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prstClr val="black"/>
                </a:solidFill>
                <a:latin typeface="Lato" panose="020F0502020204030203" pitchFamily="34" charset="0"/>
                <a:ea typeface="Lato" panose="020F0502020204030203" pitchFamily="34" charset="0"/>
                <a:cs typeface="Lato" panose="020F0502020204030203" pitchFamily="34" charset="0"/>
              </a:rPr>
              <a:t>Can you add to or change anything that you have written about managing the challenges a person might experience during puberty?</a:t>
            </a:r>
          </a:p>
        </p:txBody>
      </p:sp>
      <p:sp>
        <p:nvSpPr>
          <p:cNvPr id="5" name="Footer Placeholder 4"/>
          <p:cNvSpPr>
            <a:spLocks noGrp="1"/>
          </p:cNvSpPr>
          <p:nvPr>
            <p:ph type="ftr" sz="quarter" idx="11"/>
          </p:nvPr>
        </p:nvSpPr>
        <p:spPr>
          <a:xfrm>
            <a:off x="0" y="6415306"/>
            <a:ext cx="12192000" cy="365125"/>
          </a:xfrm>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05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t>© PSHE Association 2020</a:t>
            </a:r>
            <a:endParaRPr kumimoji="0" lang="en-GB" sz="14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651D86-383D-45DB-A701-76B5BFCFE28F}" type="slidenum">
              <a:rPr kumimoji="0" lang="en-GB" sz="1400" b="0" i="0" u="none" strike="noStrike" kern="1200" cap="none" spc="0" normalizeH="0" baseline="0" noProof="0" smtClean="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12</a:t>
            </a:fld>
            <a:endParaRPr kumimoji="0" lang="en-GB" sz="1400" b="0" i="0" u="none" strike="noStrike" kern="1200" cap="none" spc="0" normalizeH="0" baseline="0" noProof="0" dirty="0">
              <a:ln>
                <a:noFill/>
              </a:ln>
              <a:solidFill>
                <a:prstClr val="black"/>
              </a:solidFill>
              <a:effectLst/>
              <a:uLnTx/>
              <a:uFillTx/>
              <a:latin typeface="Open Sans Light" panose="020B0306030504020204" pitchFamily="34" charset="0"/>
              <a:ea typeface="Open Sans Light" panose="020B0306030504020204" pitchFamily="34" charset="0"/>
              <a:cs typeface="Open Sans Light" panose="020B0306030504020204" pitchFamily="34" charset="0"/>
            </a:endParaRPr>
          </a:p>
        </p:txBody>
      </p:sp>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8719" y="4173698"/>
            <a:ext cx="635184" cy="635184"/>
          </a:xfrm>
          <a:prstGeom prst="rect">
            <a:avLst/>
          </a:prstGeom>
        </p:spPr>
      </p:pic>
      <p:pic>
        <p:nvPicPr>
          <p:cNvPr id="12" name="Picture 11">
            <a:extLst>
              <a:ext uri="{FF2B5EF4-FFF2-40B4-BE49-F238E27FC236}">
                <a16:creationId xmlns:a16="http://schemas.microsoft.com/office/drawing/2014/main" id="{62EED3A8-7C9E-4431-9BBD-8CD256727A7D}"/>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982206" y="2486330"/>
            <a:ext cx="3516020" cy="2708435"/>
          </a:xfrm>
          <a:prstGeom prst="rect">
            <a:avLst/>
          </a:prstGeom>
        </p:spPr>
      </p:pic>
    </p:spTree>
    <p:extLst>
      <p:ext uri="{BB962C8B-B14F-4D97-AF65-F5344CB8AC3E}">
        <p14:creationId xmlns:p14="http://schemas.microsoft.com/office/powerpoint/2010/main" val="7815784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6464385"/>
            <a:ext cx="12192000" cy="365125"/>
          </a:xfrm>
        </p:spPr>
        <p:txBody>
          <a:bodyPr/>
          <a:lstStyle/>
          <a:p>
            <a:r>
              <a:rPr lang="en-GB" sz="1050" dirty="0"/>
              <a:t>© PSHE Association 2020</a:t>
            </a:r>
            <a:r>
              <a:rPr lang="en-GB" dirty="0"/>
              <a:t>	 </a:t>
            </a:r>
          </a:p>
        </p:txBody>
      </p:sp>
      <p:sp>
        <p:nvSpPr>
          <p:cNvPr id="2" name="Slide Number Placeholder 1"/>
          <p:cNvSpPr>
            <a:spLocks noGrp="1"/>
          </p:cNvSpPr>
          <p:nvPr>
            <p:ph type="sldNum" sz="quarter" idx="12"/>
          </p:nvPr>
        </p:nvSpPr>
        <p:spPr>
          <a:xfrm>
            <a:off x="11075244" y="6398953"/>
            <a:ext cx="644611" cy="365125"/>
          </a:xfrm>
          <a:prstGeom prst="rect">
            <a:avLst/>
          </a:prstGeom>
        </p:spPr>
        <p:txBody>
          <a:bodyPr/>
          <a:lstStyle/>
          <a:p>
            <a:fld id="{2D651D86-383D-45DB-A701-76B5BFCFE28F}" type="slidenum">
              <a:rPr lang="en-GB" smtClean="0"/>
              <a:t>13</a:t>
            </a:fld>
            <a:endParaRPr lang="en-GB" dirty="0"/>
          </a:p>
        </p:txBody>
      </p:sp>
      <p:sp>
        <p:nvSpPr>
          <p:cNvPr id="13" name="TextBox 12"/>
          <p:cNvSpPr txBox="1"/>
          <p:nvPr/>
        </p:nvSpPr>
        <p:spPr>
          <a:xfrm>
            <a:off x="460150" y="466836"/>
            <a:ext cx="7405273"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Remember!</a:t>
            </a:r>
          </a:p>
        </p:txBody>
      </p:sp>
      <p:sp>
        <p:nvSpPr>
          <p:cNvPr id="3" name="Rectangle 2"/>
          <p:cNvSpPr/>
          <p:nvPr/>
        </p:nvSpPr>
        <p:spPr>
          <a:xfrm>
            <a:off x="460150" y="1236277"/>
            <a:ext cx="11458581" cy="830997"/>
          </a:xfrm>
          <a:prstGeom prst="rect">
            <a:avLst/>
          </a:prstGeom>
        </p:spPr>
        <p:txBody>
          <a:bodyPr wrap="square">
            <a:spAutoFit/>
          </a:bodyPr>
          <a:lstStyle/>
          <a:p>
            <a:pPr lvl="0"/>
            <a:r>
              <a:rPr lang="en-US" sz="2400" b="1" dirty="0">
                <a:solidFill>
                  <a:prstClr val="black"/>
                </a:solidFill>
                <a:latin typeface="Lato" panose="020B0604020202020204" charset="0"/>
                <a:ea typeface="Lato" panose="020B0604020202020204" charset="0"/>
                <a:cs typeface="Lato" panose="020B0604020202020204" charset="0"/>
              </a:rPr>
              <a:t>If you feel worried about puberty or what you have learned during this session, talking to an adult you trust is one of the best ways to find help. </a:t>
            </a:r>
          </a:p>
        </p:txBody>
      </p:sp>
      <p:sp>
        <p:nvSpPr>
          <p:cNvPr id="16" name="TextBox 15"/>
          <p:cNvSpPr txBox="1"/>
          <p:nvPr/>
        </p:nvSpPr>
        <p:spPr>
          <a:xfrm>
            <a:off x="6993913" y="2979195"/>
            <a:ext cx="5198087" cy="2308324"/>
          </a:xfrm>
          <a:prstGeom prst="rect">
            <a:avLst/>
          </a:prstGeom>
          <a:noFill/>
        </p:spPr>
        <p:txBody>
          <a:bodyPr wrap="square" rtlCol="0">
            <a:spAutoFit/>
          </a:bodyPr>
          <a:lstStyle/>
          <a:p>
            <a:r>
              <a:rPr lang="en-GB" sz="2400" dirty="0">
                <a:latin typeface="Lato" panose="020B0604020202020204" charset="0"/>
                <a:ea typeface="Lato" panose="020B0604020202020204" charset="0"/>
                <a:cs typeface="Lato" panose="020B0604020202020204" charset="0"/>
              </a:rPr>
              <a:t>If you want to talk to someone other than a parent:</a:t>
            </a:r>
          </a:p>
          <a:p>
            <a:endParaRPr lang="en-GB" sz="2400" dirty="0">
              <a:latin typeface="Lato" panose="020B0604020202020204" charset="0"/>
              <a:ea typeface="Lato" panose="020B0604020202020204" charset="0"/>
              <a:cs typeface="Lato" panose="020B0604020202020204" charset="0"/>
            </a:endParaRPr>
          </a:p>
          <a:p>
            <a:r>
              <a:rPr lang="en-GB" sz="2400" dirty="0">
                <a:latin typeface="Lato" panose="020B0604020202020204" charset="0"/>
                <a:ea typeface="Lato" panose="020B0604020202020204" charset="0"/>
                <a:cs typeface="Lato" panose="020B0604020202020204" charset="0"/>
              </a:rPr>
              <a:t>ChildLine can help. See:</a:t>
            </a:r>
          </a:p>
          <a:p>
            <a:r>
              <a:rPr lang="en-GB" sz="2400" dirty="0">
                <a:latin typeface="Lato" panose="020B0604020202020204" charset="0"/>
                <a:ea typeface="Lato" panose="020B0604020202020204" charset="0"/>
                <a:cs typeface="Lato" panose="020B0604020202020204" charset="0"/>
                <a:hlinkClick r:id="rId3"/>
              </a:rPr>
              <a:t>https://www.childline.org.uk/get-support/</a:t>
            </a:r>
            <a:r>
              <a:rPr lang="en-GB" sz="2400" dirty="0">
                <a:latin typeface="Lato" panose="020B0604020202020204" charset="0"/>
                <a:ea typeface="Lato" panose="020B0604020202020204" charset="0"/>
                <a:cs typeface="Lato" panose="020B0604020202020204" charset="0"/>
              </a:rPr>
              <a:t> or phone 0800 1111</a:t>
            </a:r>
          </a:p>
        </p:txBody>
      </p:sp>
      <p:grpSp>
        <p:nvGrpSpPr>
          <p:cNvPr id="12" name="Group 11">
            <a:extLst>
              <a:ext uri="{FF2B5EF4-FFF2-40B4-BE49-F238E27FC236}">
                <a16:creationId xmlns:a16="http://schemas.microsoft.com/office/drawing/2014/main" id="{3D86C2C5-FE81-4A46-9EE7-0D289879B923}"/>
              </a:ext>
            </a:extLst>
          </p:cNvPr>
          <p:cNvGrpSpPr/>
          <p:nvPr/>
        </p:nvGrpSpPr>
        <p:grpSpPr>
          <a:xfrm>
            <a:off x="-440990" y="2398614"/>
            <a:ext cx="7975051" cy="3347571"/>
            <a:chOff x="-569223" y="1206698"/>
            <a:chExt cx="7975051" cy="3347571"/>
          </a:xfrm>
        </p:grpSpPr>
        <p:pic>
          <p:nvPicPr>
            <p:cNvPr id="14" name="Picture 6" descr="Directory, Wood, Shield, Signposts">
              <a:extLst>
                <a:ext uri="{FF2B5EF4-FFF2-40B4-BE49-F238E27FC236}">
                  <a16:creationId xmlns:a16="http://schemas.microsoft.com/office/drawing/2014/main" id="{F66ACA5A-D73C-4BE9-8944-43F9BCFC4ABC}"/>
                </a:ext>
              </a:extLst>
            </p:cNvPr>
            <p:cNvPicPr>
              <a:picLocks noChangeAspect="1" noChangeArrowheads="1"/>
            </p:cNvPicPr>
            <p:nvPr/>
          </p:nvPicPr>
          <p:blipFill>
            <a:blip r:embed="rId4">
              <a:duotone>
                <a:schemeClr val="bg2">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569223" y="1206698"/>
              <a:ext cx="7975051" cy="3347571"/>
            </a:xfrm>
            <a:prstGeom prst="rect">
              <a:avLst/>
            </a:prstGeom>
            <a:noFill/>
            <a:extLst>
              <a:ext uri="{909E8E84-426E-40DD-AFC4-6F175D3DCCD1}">
                <a14:hiddenFill xmlns:a14="http://schemas.microsoft.com/office/drawing/2010/main">
                  <a:solidFill>
                    <a:srgbClr val="FFFFFF"/>
                  </a:solidFill>
                </a14:hiddenFill>
              </a:ext>
            </a:extLst>
          </p:spPr>
        </p:pic>
        <p:sp>
          <p:nvSpPr>
            <p:cNvPr id="17" name="TextBox 16">
              <a:extLst>
                <a:ext uri="{FF2B5EF4-FFF2-40B4-BE49-F238E27FC236}">
                  <a16:creationId xmlns:a16="http://schemas.microsoft.com/office/drawing/2014/main" id="{0B3E26A3-0F2A-4D87-AFF2-1413C6FB7C29}"/>
                </a:ext>
              </a:extLst>
            </p:cNvPr>
            <p:cNvSpPr txBox="1"/>
            <p:nvPr/>
          </p:nvSpPr>
          <p:spPr>
            <a:xfrm>
              <a:off x="1143005" y="3121116"/>
              <a:ext cx="4888929" cy="830997"/>
            </a:xfrm>
            <a:prstGeom prst="rect">
              <a:avLst/>
            </a:prstGeom>
            <a:noFill/>
          </p:spPr>
          <p:txBody>
            <a:bodyPr wrap="square" rtlCol="0">
              <a:spAutoFit/>
            </a:bodyPr>
            <a:lstStyle/>
            <a:p>
              <a:r>
                <a:rPr lang="en-US" sz="2400" b="1" dirty="0">
                  <a:latin typeface="Lato" panose="020F0502020204030203" pitchFamily="34" charset="0"/>
                  <a:ea typeface="Lato" panose="020F0502020204030203" pitchFamily="34" charset="0"/>
                  <a:cs typeface="Lato" panose="020F0502020204030203" pitchFamily="34" charset="0"/>
                </a:rPr>
                <a:t>ChildLine: </a:t>
              </a:r>
              <a:r>
                <a:rPr lang="en-US" sz="2400" b="1" dirty="0">
                  <a:latin typeface="Lato" panose="020F0502020204030203" pitchFamily="34" charset="0"/>
                  <a:ea typeface="Lato" panose="020F0502020204030203" pitchFamily="34" charset="0"/>
                  <a:cs typeface="Lato" panose="020F0502020204030203" pitchFamily="34" charset="0"/>
                  <a:hlinkClick r:id="rId5">
                    <a:extLst>
                      <a:ext uri="{A12FA001-AC4F-418D-AE19-62706E023703}">
                        <ahyp:hlinkClr xmlns="" xmlns:ahyp="http://schemas.microsoft.com/office/drawing/2018/hyperlinkcolor" val="tx"/>
                      </a:ext>
                    </a:extLst>
                  </a:hlinkClick>
                </a:rPr>
                <a:t>www.childline.org.uk</a:t>
              </a:r>
              <a:r>
                <a:rPr lang="en-US" sz="2400" b="1" dirty="0">
                  <a:latin typeface="Lato" panose="020F0502020204030203" pitchFamily="34" charset="0"/>
                  <a:ea typeface="Lato" panose="020F0502020204030203" pitchFamily="34" charset="0"/>
                  <a:cs typeface="Lato" panose="020F0502020204030203" pitchFamily="34" charset="0"/>
                </a:rPr>
                <a:t> </a:t>
              </a:r>
            </a:p>
            <a:p>
              <a:r>
                <a:rPr lang="en-US" sz="2400" b="1" dirty="0">
                  <a:latin typeface="Lato" panose="020F0502020204030203" pitchFamily="34" charset="0"/>
                  <a:ea typeface="Lato" panose="020F0502020204030203" pitchFamily="34" charset="0"/>
                  <a:cs typeface="Lato" panose="020F0502020204030203" pitchFamily="34" charset="0"/>
                </a:rPr>
                <a:t>	      0800 1111</a:t>
              </a:r>
            </a:p>
          </p:txBody>
        </p:sp>
        <p:sp>
          <p:nvSpPr>
            <p:cNvPr id="18" name="TextBox 17">
              <a:extLst>
                <a:ext uri="{FF2B5EF4-FFF2-40B4-BE49-F238E27FC236}">
                  <a16:creationId xmlns:a16="http://schemas.microsoft.com/office/drawing/2014/main" id="{A8CDE929-AC08-45C6-A079-E7D87D1E236C}"/>
                </a:ext>
              </a:extLst>
            </p:cNvPr>
            <p:cNvSpPr txBox="1"/>
            <p:nvPr/>
          </p:nvSpPr>
          <p:spPr>
            <a:xfrm>
              <a:off x="1159670" y="2237084"/>
              <a:ext cx="4429944" cy="461665"/>
            </a:xfrm>
            <a:prstGeom prst="rect">
              <a:avLst/>
            </a:prstGeom>
            <a:noFill/>
          </p:spPr>
          <p:txBody>
            <a:bodyPr wrap="square" rtlCol="0">
              <a:spAutoFit/>
            </a:bodyPr>
            <a:lstStyle/>
            <a:p>
              <a:r>
                <a:rPr lang="en-GB" sz="2400" b="1" dirty="0">
                  <a:latin typeface="Lato" panose="020B0604020202020204" charset="0"/>
                  <a:ea typeface="Lato" panose="020B0604020202020204" charset="0"/>
                  <a:cs typeface="Lato" panose="020B0604020202020204" charset="0"/>
                </a:rPr>
                <a:t>Talk to a trusted adult at home</a:t>
              </a:r>
            </a:p>
          </p:txBody>
        </p:sp>
      </p:grpSp>
    </p:spTree>
    <p:extLst>
      <p:ext uri="{BB962C8B-B14F-4D97-AF65-F5344CB8AC3E}">
        <p14:creationId xmlns:p14="http://schemas.microsoft.com/office/powerpoint/2010/main" val="400497305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4E8F32DD-141F-4B8B-9706-9A333B22B235}"/>
              </a:ext>
            </a:extLst>
          </p:cNvPr>
          <p:cNvSpPr>
            <a:spLocks noGrp="1"/>
          </p:cNvSpPr>
          <p:nvPr>
            <p:ph type="sldNum" sz="quarter" idx="12"/>
          </p:nvPr>
        </p:nvSpPr>
        <p:spPr/>
        <p:txBody>
          <a:bodyPr/>
          <a:lstStyle/>
          <a:p>
            <a:fld id="{2D651D86-383D-45DB-A701-76B5BFCFE28F}" type="slidenum">
              <a:rPr lang="en-GB" smtClean="0"/>
              <a:pPr/>
              <a:t>14</a:t>
            </a:fld>
            <a:endParaRPr lang="en-GB" dirty="0"/>
          </a:p>
        </p:txBody>
      </p:sp>
      <p:sp>
        <p:nvSpPr>
          <p:cNvPr id="4" name="Footer Placeholder 18">
            <a:extLst>
              <a:ext uri="{FF2B5EF4-FFF2-40B4-BE49-F238E27FC236}">
                <a16:creationId xmlns:a16="http://schemas.microsoft.com/office/drawing/2014/main" id="{E6F0ECF4-FFB6-4971-B456-65E4059EB577}"/>
              </a:ext>
            </a:extLst>
          </p:cNvPr>
          <p:cNvSpPr>
            <a:spLocks noGrp="1"/>
          </p:cNvSpPr>
          <p:nvPr>
            <p:ph type="ftr" sz="quarter" idx="11"/>
          </p:nvPr>
        </p:nvSpPr>
        <p:spPr>
          <a:xfrm>
            <a:off x="0" y="6355382"/>
            <a:ext cx="12192000" cy="365125"/>
          </a:xfrm>
        </p:spPr>
        <p:txBody>
          <a:bodyPr/>
          <a:lstStyle/>
          <a:p>
            <a:r>
              <a:rPr lang="en-GB" sz="1050" dirty="0"/>
              <a:t>© PSHE Association 2020</a:t>
            </a:r>
            <a:r>
              <a:rPr lang="en-GB" dirty="0"/>
              <a:t>	 </a:t>
            </a:r>
          </a:p>
        </p:txBody>
      </p:sp>
      <p:sp>
        <p:nvSpPr>
          <p:cNvPr id="5" name="TextBox 4">
            <a:extLst>
              <a:ext uri="{FF2B5EF4-FFF2-40B4-BE49-F238E27FC236}">
                <a16:creationId xmlns:a16="http://schemas.microsoft.com/office/drawing/2014/main" id="{EAB3771D-1FCA-464F-A335-0243266A3E81}"/>
              </a:ext>
            </a:extLst>
          </p:cNvPr>
          <p:cNvSpPr txBox="1"/>
          <p:nvPr/>
        </p:nvSpPr>
        <p:spPr>
          <a:xfrm>
            <a:off x="369718" y="253768"/>
            <a:ext cx="11611000" cy="1384995"/>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Optional </a:t>
            </a:r>
            <a:r>
              <a:rPr lang="en-GB" sz="4400" b="1" dirty="0" smtClean="0">
                <a:solidFill>
                  <a:srgbClr val="95519E"/>
                </a:solidFill>
                <a:latin typeface="League Spartan" panose="00000800000000000000" pitchFamily="50" charset="0"/>
              </a:rPr>
              <a:t>extension </a:t>
            </a:r>
            <a:endParaRPr lang="en-GB" sz="4400" b="1" dirty="0">
              <a:solidFill>
                <a:srgbClr val="95519E"/>
              </a:solidFill>
              <a:latin typeface="League Spartan" panose="00000800000000000000" pitchFamily="50" charset="0"/>
            </a:endParaRPr>
          </a:p>
          <a:p>
            <a:r>
              <a:rPr lang="en-GB" sz="4000" b="1" dirty="0">
                <a:solidFill>
                  <a:srgbClr val="95519E"/>
                </a:solidFill>
                <a:latin typeface="Lato" panose="020F0502020204030203" pitchFamily="34" charset="0"/>
                <a:ea typeface="Lato" panose="020F0502020204030203" pitchFamily="34" charset="0"/>
                <a:cs typeface="Lato" panose="020F0502020204030203" pitchFamily="34" charset="0"/>
              </a:rPr>
              <a:t>Build a puberty toolkit</a:t>
            </a:r>
          </a:p>
        </p:txBody>
      </p:sp>
      <p:sp>
        <p:nvSpPr>
          <p:cNvPr id="6" name="Rectangle 5">
            <a:extLst>
              <a:ext uri="{FF2B5EF4-FFF2-40B4-BE49-F238E27FC236}">
                <a16:creationId xmlns:a16="http://schemas.microsoft.com/office/drawing/2014/main" id="{04A59A73-54DC-42B0-910C-9ED4EDD8B7DB}"/>
              </a:ext>
            </a:extLst>
          </p:cNvPr>
          <p:cNvSpPr/>
          <p:nvPr/>
        </p:nvSpPr>
        <p:spPr>
          <a:xfrm>
            <a:off x="522298" y="2328240"/>
            <a:ext cx="6699528" cy="3262432"/>
          </a:xfrm>
          <a:prstGeom prst="rect">
            <a:avLst/>
          </a:prstGeom>
        </p:spPr>
        <p:txBody>
          <a:bodyPr wrap="square">
            <a:spAutoFit/>
          </a:bodyPr>
          <a:lstStyle/>
          <a:p>
            <a:r>
              <a:rPr lang="en-GB" sz="2400" dirty="0">
                <a:latin typeface="Lato" panose="020B0604020202020204" charset="0"/>
                <a:ea typeface="Lato" panose="020B0604020202020204" charset="0"/>
                <a:cs typeface="Lato" panose="020B0604020202020204" charset="0"/>
              </a:rPr>
              <a:t>Create an advice sheet for other young people to help them manage their emotions and physical wellbeing through puberty.</a:t>
            </a:r>
          </a:p>
          <a:p>
            <a:endParaRPr lang="en-GB" sz="2400" b="1" dirty="0">
              <a:latin typeface="Lato" panose="020B0604020202020204" charset="0"/>
              <a:ea typeface="Lato" panose="020B0604020202020204" charset="0"/>
              <a:cs typeface="Lato" panose="020B0604020202020204" charset="0"/>
            </a:endParaRPr>
          </a:p>
          <a:p>
            <a:r>
              <a:rPr lang="en-GB" sz="2400" b="1" dirty="0">
                <a:latin typeface="Lato" panose="020B0604020202020204" charset="0"/>
                <a:ea typeface="Lato" panose="020B0604020202020204" charset="0"/>
                <a:cs typeface="Lato" panose="020B0604020202020204" charset="0"/>
              </a:rPr>
              <a:t>You might want to consider</a:t>
            </a:r>
            <a:r>
              <a:rPr lang="en-GB" sz="2400" b="1" dirty="0" smtClean="0">
                <a:latin typeface="Lato" panose="020B0604020202020204" charset="0"/>
                <a:ea typeface="Lato" panose="020B0604020202020204" charset="0"/>
                <a:cs typeface="Lato" panose="020B0604020202020204" charset="0"/>
              </a:rPr>
              <a:t>:</a:t>
            </a:r>
          </a:p>
          <a:p>
            <a:endParaRPr lang="en-GB" sz="1400" b="1" dirty="0">
              <a:latin typeface="Lato" panose="020B0604020202020204" charset="0"/>
              <a:ea typeface="Lato" panose="020B0604020202020204" charset="0"/>
              <a:cs typeface="Lato" panose="020B0604020202020204" charset="0"/>
            </a:endParaRPr>
          </a:p>
          <a:p>
            <a:pPr marL="342900" indent="-342900">
              <a:buFont typeface="Arial" panose="020B0604020202020204" pitchFamily="34" charset="0"/>
              <a:buChar char="•"/>
            </a:pPr>
            <a:r>
              <a:rPr lang="en-GB" sz="2400" dirty="0">
                <a:latin typeface="Lato" panose="020B0604020202020204" charset="0"/>
                <a:ea typeface="Lato" panose="020B0604020202020204" charset="0"/>
                <a:cs typeface="Lato" panose="020B0604020202020204" charset="0"/>
              </a:rPr>
              <a:t>How to manage physical changes to the body.</a:t>
            </a:r>
          </a:p>
          <a:p>
            <a:pPr marL="342900" indent="-342900">
              <a:buFont typeface="Arial" panose="020B0604020202020204" pitchFamily="34" charset="0"/>
              <a:buChar char="•"/>
            </a:pPr>
            <a:r>
              <a:rPr lang="en-GB" sz="2400" dirty="0">
                <a:latin typeface="Lato" panose="020B0604020202020204" charset="0"/>
                <a:ea typeface="Lato" panose="020B0604020202020204" charset="0"/>
                <a:cs typeface="Lato" panose="020B0604020202020204" charset="0"/>
              </a:rPr>
              <a:t>How to manage emotional changes.</a:t>
            </a:r>
          </a:p>
          <a:p>
            <a:pPr marL="342900" indent="-342900">
              <a:buFont typeface="Arial" panose="020B0604020202020204" pitchFamily="34" charset="0"/>
              <a:buChar char="•"/>
            </a:pPr>
            <a:r>
              <a:rPr lang="en-GB" sz="2400" dirty="0">
                <a:latin typeface="Lato" panose="020B0604020202020204" charset="0"/>
                <a:ea typeface="Lato" panose="020B0604020202020204" charset="0"/>
                <a:cs typeface="Lato" panose="020B0604020202020204" charset="0"/>
              </a:rPr>
              <a:t>Where to get help and support.</a:t>
            </a:r>
            <a:endParaRPr lang="en-GB" sz="3200" dirty="0">
              <a:latin typeface="Lato" panose="020B0604020202020204" charset="0"/>
              <a:ea typeface="Lato" panose="020B0604020202020204" charset="0"/>
              <a:cs typeface="Lato" panose="020B0604020202020204" charset="0"/>
            </a:endParaRPr>
          </a:p>
        </p:txBody>
      </p:sp>
      <p:pic>
        <p:nvPicPr>
          <p:cNvPr id="8" name="Picture 7">
            <a:extLst>
              <a:ext uri="{FF2B5EF4-FFF2-40B4-BE49-F238E27FC236}">
                <a16:creationId xmlns:a16="http://schemas.microsoft.com/office/drawing/2014/main" id="{56DB2AD9-0463-457C-A891-62D9C763D6D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62890" y="1894005"/>
            <a:ext cx="3789664" cy="3771900"/>
          </a:xfrm>
          <a:prstGeom prst="rect">
            <a:avLst/>
          </a:prstGeom>
        </p:spPr>
      </p:pic>
    </p:spTree>
    <p:extLst>
      <p:ext uri="{BB962C8B-B14F-4D97-AF65-F5344CB8AC3E}">
        <p14:creationId xmlns:p14="http://schemas.microsoft.com/office/powerpoint/2010/main" val="13682997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5416</TotalTime>
  <Words>1317</Words>
  <Application>Microsoft Office PowerPoint</Application>
  <PresentationFormat>Widescreen</PresentationFormat>
  <Paragraphs>172</Paragraphs>
  <Slides>14</Slides>
  <Notes>8</Notes>
  <HiddenSlides>0</HiddenSlides>
  <MMClips>0</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14</vt:i4>
      </vt:variant>
    </vt:vector>
  </HeadingPairs>
  <TitlesOfParts>
    <vt:vector size="25" baseType="lpstr">
      <vt:lpstr>Open Sans Light</vt:lpstr>
      <vt:lpstr>Lato</vt:lpstr>
      <vt:lpstr>Gill Sans MT</vt:lpstr>
      <vt:lpstr>Arial</vt:lpstr>
      <vt:lpstr>League Spartan</vt:lpstr>
      <vt:lpstr>Segoe Print</vt:lpstr>
      <vt:lpstr>Calibri</vt:lpstr>
      <vt:lpstr>Calibri Light</vt:lpstr>
      <vt:lpstr>Open Sans Extrabold</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Sally Martin</dc:creator>
  <cp:lastModifiedBy>Taylor, Nicola</cp:lastModifiedBy>
  <cp:revision>507</cp:revision>
  <dcterms:created xsi:type="dcterms:W3CDTF">2018-11-29T11:01:12Z</dcterms:created>
  <dcterms:modified xsi:type="dcterms:W3CDTF">2020-06-26T10:57:28Z</dcterms:modified>
</cp:coreProperties>
</file>