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58" r:id="rId2"/>
    <p:sldId id="269" r:id="rId3"/>
    <p:sldId id="284" r:id="rId4"/>
    <p:sldId id="286" r:id="rId5"/>
    <p:sldId id="287" r:id="rId6"/>
    <p:sldId id="285" r:id="rId7"/>
    <p:sldId id="281" r:id="rId8"/>
    <p:sldId id="282" r:id="rId9"/>
    <p:sldId id="283" r:id="rId10"/>
    <p:sldId id="276" r:id="rId11"/>
    <p:sldId id="270" r:id="rId12"/>
    <p:sldId id="271" r:id="rId13"/>
    <p:sldId id="278" r:id="rId14"/>
    <p:sldId id="279" r:id="rId15"/>
    <p:sldId id="272" r:id="rId16"/>
    <p:sldId id="273" r:id="rId17"/>
    <p:sldId id="274" r:id="rId18"/>
    <p:sldId id="277" r:id="rId19"/>
    <p:sldId id="280" r:id="rId20"/>
  </p:sldIdLst>
  <p:sldSz cx="9144000" cy="6858000" type="screen4x3"/>
  <p:notesSz cx="6858000" cy="9144000"/>
  <p:embeddedFontLst>
    <p:embeddedFont>
      <p:font typeface="BPreplay" panose="02000503000000020004" charset="0"/>
      <p:regular r:id="rId23"/>
      <p:bold r:id="rId24"/>
      <p:italic r:id="rId25"/>
      <p:boldItalic r:id="rId26"/>
    </p:embeddedFont>
    <p:embeddedFont>
      <p:font typeface="Sassoon Infant Md" panose="02000603050000020003" charset="0"/>
      <p:regular r:id="rId27"/>
    </p:embeddedFont>
    <p:embeddedFont>
      <p:font typeface="Sassoon Infant Rg" panose="02000503030000020003" charset="0"/>
      <p:regular r:id="rId28"/>
      <p:bold r:id="rId29"/>
    </p:embeddedFont>
    <p:embeddedFont>
      <p:font typeface="Calibri" panose="020F0502020204030204" pitchFamily="34" charset="0"/>
      <p:regular r:id="rId30"/>
      <p:bold r:id="rId31"/>
      <p:italic r:id="rId32"/>
      <p:boldItalic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53" autoAdjust="0"/>
    <p:restoredTop sz="94660"/>
  </p:normalViewPr>
  <p:slideViewPr>
    <p:cSldViewPr snapToGrid="0" showGuides="1">
      <p:cViewPr varScale="1">
        <p:scale>
          <a:sx n="115" d="100"/>
          <a:sy n="115" d="100"/>
        </p:scale>
        <p:origin x="1362" y="10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17/01/2019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17/01/2019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smtClean="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or illustrations here.</a:t>
            </a:r>
          </a:p>
        </p:txBody>
      </p:sp>
    </p:spTree>
    <p:extLst>
      <p:ext uri="{BB962C8B-B14F-4D97-AF65-F5344CB8AC3E}">
        <p14:creationId xmlns:p14="http://schemas.microsoft.com/office/powerpoint/2010/main" val="26875769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80618494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a:t>
            </a:r>
            <a:r>
              <a:rPr lang="en-GB" baseline="0" dirty="0" smtClean="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497622969"/>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a:t>
            </a:r>
            <a:r>
              <a:rPr lang="en-GB" baseline="0" dirty="0" smtClean="0">
                <a:solidFill>
                  <a:schemeClr val="tx1"/>
                </a:solidFill>
              </a:rPr>
              <a:t> text or illustrations here.</a:t>
            </a:r>
            <a:endParaRPr lang="en-GB" dirty="0" smtClean="0">
              <a:solidFill>
                <a:schemeClr val="tx1"/>
              </a:solidFill>
            </a:endParaRPr>
          </a:p>
        </p:txBody>
      </p:sp>
    </p:spTree>
    <p:extLst>
      <p:ext uri="{BB962C8B-B14F-4D97-AF65-F5344CB8AC3E}">
        <p14:creationId xmlns:p14="http://schemas.microsoft.com/office/powerpoint/2010/main" val="161348435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81263"/>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smtClean="0">
                <a:solidFill>
                  <a:schemeClr val="tx1"/>
                </a:solidFill>
              </a:rPr>
              <a:t>Insert text or illustrations</a:t>
            </a:r>
            <a:r>
              <a:rPr lang="en-GB" baseline="0" dirty="0" smtClean="0">
                <a:solidFill>
                  <a:schemeClr val="tx1"/>
                </a:solidFill>
              </a:rPr>
              <a:t> here.</a:t>
            </a: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240360675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Insert text or illustrations here.</a:t>
            </a: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spTree>
    <p:extLst>
      <p:ext uri="{BB962C8B-B14F-4D97-AF65-F5344CB8AC3E}">
        <p14:creationId xmlns:p14="http://schemas.microsoft.com/office/powerpoint/2010/main" val="411149322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Success Criteria</a:t>
            </a:r>
            <a:endParaRPr lang="en-US" sz="3600" dirty="0"/>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Aim</a:t>
            </a:r>
            <a:endParaRPr lang="en-US" sz="3600" dirty="0"/>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Tree>
    <p:extLst>
      <p:ext uri="{BB962C8B-B14F-4D97-AF65-F5344CB8AC3E}">
        <p14:creationId xmlns:p14="http://schemas.microsoft.com/office/powerpoint/2010/main" val="2257523209"/>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a:defRPr/>
            </a:lvl1pPr>
          </a:lstStyle>
          <a:p>
            <a:pPr>
              <a:defRPr/>
            </a:pPr>
            <a:fld id="{94B3148B-524E-4287-99F2-A63D5B899BB4}" type="datetimeFigureOut">
              <a:rPr lang="en-GB"/>
              <a:pPr>
                <a:defRPr/>
              </a:pPr>
              <a:t>17/01/2019</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457950" y="6356350"/>
            <a:ext cx="2057400" cy="365125"/>
          </a:xfrm>
          <a:prstGeom prst="rect">
            <a:avLst/>
          </a:prstGeom>
        </p:spPr>
        <p:txBody>
          <a:bodyPr/>
          <a:lstStyle>
            <a:lvl1pPr>
              <a:defRPr/>
            </a:lvl1pPr>
          </a:lstStyle>
          <a:p>
            <a:pPr>
              <a:defRPr/>
            </a:pPr>
            <a:fld id="{4B4540DC-E7D7-4117-B274-EB57E7A7B7B1}" type="slidenum">
              <a:rPr lang="en-GB"/>
              <a:pPr>
                <a:defRPr/>
              </a:pPr>
              <a:t>‹#›</a:t>
            </a:fld>
            <a:endParaRPr lang="en-GB"/>
          </a:p>
        </p:txBody>
      </p:sp>
    </p:spTree>
    <p:extLst>
      <p:ext uri="{BB962C8B-B14F-4D97-AF65-F5344CB8AC3E}">
        <p14:creationId xmlns:p14="http://schemas.microsoft.com/office/powerpoint/2010/main" val="2859363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 id="2147483675"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12.png"/><Relationship Id="rId4" Type="http://schemas.openxmlformats.org/officeDocument/2006/relationships/hyperlink" Target="http://www.phonicsplay.co.uk/" TargetMode="Externa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50000"/>
            <a:lumOff val="50000"/>
          </a:schemeClr>
        </a:solidFill>
        <a:effectLst/>
      </p:bgPr>
    </p:bg>
    <p:spTree>
      <p:nvGrpSpPr>
        <p:cNvPr id="1" name=""/>
        <p:cNvGrpSpPr/>
        <p:nvPr/>
      </p:nvGrpSpPr>
      <p:grpSpPr>
        <a:xfrm>
          <a:off x="0" y="0"/>
          <a:ext cx="0" cy="0"/>
          <a:chOff x="0" y="0"/>
          <a:chExt cx="0" cy="0"/>
        </a:xfrm>
      </p:grpSpPr>
      <p:sp>
        <p:nvSpPr>
          <p:cNvPr id="2" name="Rectangle 1"/>
          <p:cNvSpPr/>
          <p:nvPr/>
        </p:nvSpPr>
        <p:spPr>
          <a:xfrm>
            <a:off x="414338" y="3545503"/>
            <a:ext cx="8315325" cy="1277938"/>
          </a:xfrm>
          <a:prstGeom prst="rect">
            <a:avLst/>
          </a:prstGeom>
          <a:solidFill>
            <a:srgbClr val="FF0000"/>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smtClean="0">
                <a:solidFill>
                  <a:schemeClr val="bg1"/>
                </a:solidFill>
                <a:latin typeface="BPreplay" panose="02000503000000020004" pitchFamily="50" charset="0"/>
              </a:rPr>
              <a:t>Phonics Screening Check</a:t>
            </a:r>
            <a:endParaRPr lang="en-GB" altLang="en-US" sz="5000" b="1" dirty="0">
              <a:solidFill>
                <a:schemeClr val="bg1"/>
              </a:solidFill>
              <a:latin typeface="BPreplay" panose="02000503000000020004" pitchFamily="50" charset="0"/>
            </a:endParaRPr>
          </a:p>
          <a:p>
            <a:pPr algn="ctr">
              <a:defRPr/>
            </a:pPr>
            <a:endParaRPr lang="en-GB" dirty="0"/>
          </a:p>
        </p:txBody>
      </p:sp>
      <p:sp>
        <p:nvSpPr>
          <p:cNvPr id="6" name="Rectangle 2"/>
          <p:cNvSpPr>
            <a:spLocks noChangeArrowheads="1"/>
          </p:cNvSpPr>
          <p:nvPr/>
        </p:nvSpPr>
        <p:spPr bwMode="auto">
          <a:xfrm>
            <a:off x="2604025" y="5392560"/>
            <a:ext cx="393594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dirty="0">
                <a:solidFill>
                  <a:schemeClr val="bg1"/>
                </a:solidFill>
                <a:latin typeface="BPreplay" panose="02000503000000020004" pitchFamily="50" charset="0"/>
              </a:rPr>
              <a:t>A </a:t>
            </a:r>
            <a:r>
              <a:rPr lang="en-GB" altLang="en-US" sz="3200" dirty="0" smtClean="0">
                <a:solidFill>
                  <a:schemeClr val="bg1"/>
                </a:solidFill>
                <a:latin typeface="BPreplay" panose="02000503000000020004" pitchFamily="50" charset="0"/>
              </a:rPr>
              <a:t>Guide for Parents</a:t>
            </a:r>
            <a:endParaRPr lang="en-GB" altLang="en-US" sz="3200" dirty="0">
              <a:solidFill>
                <a:schemeClr val="bg1"/>
              </a:solidFill>
              <a:latin typeface="BPreplay" panose="02000503000000020004" pitchFamily="50" charset="0"/>
            </a:endParaRPr>
          </a:p>
        </p:txBody>
      </p:sp>
      <p:sp>
        <p:nvSpPr>
          <p:cNvPr id="7" name="Rectangle 2"/>
          <p:cNvSpPr>
            <a:spLocks noChangeArrowheads="1"/>
          </p:cNvSpPr>
          <p:nvPr/>
        </p:nvSpPr>
        <p:spPr bwMode="auto">
          <a:xfrm>
            <a:off x="2998653" y="2472330"/>
            <a:ext cx="314669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5400" dirty="0" smtClean="0">
                <a:solidFill>
                  <a:schemeClr val="bg1"/>
                </a:solidFill>
                <a:latin typeface="BPreplay" panose="02000503000000020004" pitchFamily="50" charset="0"/>
              </a:rPr>
              <a:t>Year One</a:t>
            </a:r>
            <a:endParaRPr lang="en-GB" altLang="en-US" sz="5400" dirty="0">
              <a:solidFill>
                <a:schemeClr val="bg1"/>
              </a:solidFill>
              <a:latin typeface="BPreplay" panose="02000503000000020004" pitchFamily="50" charset="0"/>
            </a:endParaRPr>
          </a:p>
        </p:txBody>
      </p:sp>
      <p:pic>
        <p:nvPicPr>
          <p:cNvPr id="8"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3477621" y="279434"/>
            <a:ext cx="2188756" cy="2127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smtClean="0">
                <a:solidFill>
                  <a:schemeClr val="tx1"/>
                </a:solidFill>
                <a:latin typeface="BPreplay" panose="02000503000000020004" pitchFamily="50" charset="0"/>
              </a:rPr>
              <a:t>Your child began </a:t>
            </a:r>
            <a:r>
              <a:rPr lang="en-GB" sz="2400" dirty="0">
                <a:solidFill>
                  <a:schemeClr val="tx1"/>
                </a:solidFill>
                <a:latin typeface="BPreplay" panose="02000503000000020004" pitchFamily="50" charset="0"/>
              </a:rPr>
              <a:t>to learn phonics (sounds) in </a:t>
            </a:r>
            <a:r>
              <a:rPr lang="en-GB" sz="2400" dirty="0" smtClean="0">
                <a:solidFill>
                  <a:schemeClr val="tx1"/>
                </a:solidFill>
                <a:latin typeface="BPreplay" panose="02000503000000020004" pitchFamily="50" charset="0"/>
              </a:rPr>
              <a:t>early years, </a:t>
            </a:r>
            <a:r>
              <a:rPr lang="en-GB" sz="2400" dirty="0">
                <a:solidFill>
                  <a:schemeClr val="tx1"/>
                </a:solidFill>
                <a:latin typeface="BPreplay" panose="02000503000000020004" pitchFamily="50" charset="0"/>
              </a:rPr>
              <a:t>both </a:t>
            </a:r>
            <a:r>
              <a:rPr lang="en-GB" sz="2400" dirty="0" smtClean="0">
                <a:solidFill>
                  <a:schemeClr val="tx1"/>
                </a:solidFill>
                <a:latin typeface="BPreplay" panose="02000503000000020004" pitchFamily="50" charset="0"/>
              </a:rPr>
              <a:t>in nursery </a:t>
            </a:r>
            <a:r>
              <a:rPr lang="en-GB" sz="2400" dirty="0">
                <a:solidFill>
                  <a:schemeClr val="tx1"/>
                </a:solidFill>
                <a:latin typeface="BPreplay" panose="02000503000000020004" pitchFamily="50" charset="0"/>
              </a:rPr>
              <a:t>and </a:t>
            </a:r>
            <a:r>
              <a:rPr lang="en-GB" sz="2400" dirty="0" smtClean="0">
                <a:solidFill>
                  <a:schemeClr val="tx1"/>
                </a:solidFill>
                <a:latin typeface="BPreplay" panose="02000503000000020004" pitchFamily="50" charset="0"/>
              </a:rPr>
              <a:t>reception. They began </a:t>
            </a:r>
            <a:r>
              <a:rPr lang="en-GB" sz="2400" dirty="0">
                <a:solidFill>
                  <a:schemeClr val="tx1"/>
                </a:solidFill>
                <a:latin typeface="BPreplay" panose="02000503000000020004" pitchFamily="50" charset="0"/>
              </a:rPr>
              <a:t>learning sounds, these </a:t>
            </a:r>
            <a:r>
              <a:rPr lang="en-GB" sz="2400" dirty="0" smtClean="0">
                <a:solidFill>
                  <a:schemeClr val="tx1"/>
                </a:solidFill>
                <a:latin typeface="BPreplay" panose="02000503000000020004" pitchFamily="50" charset="0"/>
              </a:rPr>
              <a:t>sounds were </a:t>
            </a:r>
            <a:r>
              <a:rPr lang="en-GB" sz="2400" dirty="0">
                <a:solidFill>
                  <a:schemeClr val="tx1"/>
                </a:solidFill>
                <a:latin typeface="BPreplay" panose="02000503000000020004" pitchFamily="50" charset="0"/>
              </a:rPr>
              <a:t>used orally to identify and make words. </a:t>
            </a:r>
            <a:r>
              <a:rPr lang="en-GB" sz="2400" dirty="0" smtClean="0">
                <a:solidFill>
                  <a:schemeClr val="tx1"/>
                </a:solidFill>
                <a:latin typeface="BPreplay" panose="02000503000000020004" pitchFamily="50" charset="0"/>
              </a:rPr>
              <a:t>If your child is in reception they are now using sounds from Phases 2 and 3 to </a:t>
            </a:r>
            <a:r>
              <a:rPr lang="en-GB" sz="2400" dirty="0">
                <a:solidFill>
                  <a:schemeClr val="tx1"/>
                </a:solidFill>
                <a:latin typeface="BPreplay" panose="02000503000000020004" pitchFamily="50" charset="0"/>
              </a:rPr>
              <a:t>read and spell </a:t>
            </a:r>
            <a:r>
              <a:rPr lang="en-GB" sz="2400" dirty="0" smtClean="0">
                <a:solidFill>
                  <a:schemeClr val="tx1"/>
                </a:solidFill>
                <a:latin typeface="BPreplay" panose="02000503000000020004" pitchFamily="50" charset="0"/>
              </a:rPr>
              <a:t>words and children in Year 1 are also using Phase 5 sounds.</a:t>
            </a:r>
          </a:p>
        </p:txBody>
      </p:sp>
      <p:sp>
        <p:nvSpPr>
          <p:cNvPr id="14" name="Rectangle 3"/>
          <p:cNvSpPr>
            <a:spLocks noChangeArrowheads="1"/>
          </p:cNvSpPr>
          <p:nvPr/>
        </p:nvSpPr>
        <p:spPr bwMode="auto">
          <a:xfrm>
            <a:off x="407988" y="401638"/>
            <a:ext cx="37561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What is Phonics?</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Image result for phonic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46366" y="3896802"/>
            <a:ext cx="5329646" cy="2278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0501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7188" y="1319614"/>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smtClean="0">
                <a:solidFill>
                  <a:schemeClr val="tx1"/>
                </a:solidFill>
                <a:latin typeface="BPreplay" panose="02000503000000020004" charset="0"/>
              </a:rPr>
              <a:t> </a:t>
            </a:r>
            <a:r>
              <a:rPr lang="en-GB" sz="2400" dirty="0">
                <a:solidFill>
                  <a:schemeClr val="tx1"/>
                </a:solidFill>
                <a:latin typeface="BPreplay" panose="02000503000000020004" charset="0"/>
              </a:rPr>
              <a:t>In Phase 2, letters and their sounds are introduced one at a time. A set of letters is taught each week, in the following sequence</a:t>
            </a:r>
            <a:r>
              <a:rPr lang="en-GB" sz="2400" dirty="0" smtClean="0">
                <a:solidFill>
                  <a:schemeClr val="tx1"/>
                </a:solidFill>
                <a:latin typeface="BPreplay" panose="02000503000000020004" charset="0"/>
              </a:rPr>
              <a:t>:</a:t>
            </a:r>
          </a:p>
          <a:p>
            <a:pPr algn="just">
              <a:defRPr/>
            </a:pPr>
            <a:endParaRPr lang="en-GB" sz="2400" dirty="0" smtClean="0">
              <a:solidFill>
                <a:schemeClr val="tx1"/>
              </a:solidFill>
              <a:latin typeface="BPreplay" panose="02000503000000020004" charset="0"/>
            </a:endParaRPr>
          </a:p>
          <a:p>
            <a:pPr algn="just">
              <a:defRPr/>
            </a:pPr>
            <a:r>
              <a:rPr lang="en-GB" sz="2400" dirty="0" smtClean="0">
                <a:solidFill>
                  <a:schemeClr val="tx1"/>
                </a:solidFill>
                <a:latin typeface="BPreplay" panose="02000503000000020004" pitchFamily="50" charset="0"/>
              </a:rPr>
              <a:t>Set 1: </a:t>
            </a:r>
            <a:r>
              <a:rPr lang="en-GB" sz="2400" dirty="0" err="1" smtClean="0">
                <a:solidFill>
                  <a:schemeClr val="tx1"/>
                </a:solidFill>
                <a:latin typeface="BPreplay" panose="02000503000000020004" pitchFamily="50" charset="0"/>
              </a:rPr>
              <a:t>s,a,t,p</a:t>
            </a:r>
            <a:endParaRPr lang="en-GB" sz="2400" dirty="0" smtClean="0">
              <a:solidFill>
                <a:schemeClr val="tx1"/>
              </a:solidFill>
              <a:latin typeface="BPreplay" panose="02000503000000020004" pitchFamily="50" charset="0"/>
            </a:endParaRPr>
          </a:p>
          <a:p>
            <a:pPr algn="just">
              <a:defRPr/>
            </a:pPr>
            <a:r>
              <a:rPr lang="en-GB" sz="2400" dirty="0" smtClean="0">
                <a:solidFill>
                  <a:schemeClr val="tx1"/>
                </a:solidFill>
                <a:latin typeface="BPreplay" panose="02000503000000020004" pitchFamily="50" charset="0"/>
              </a:rPr>
              <a:t>Set 2: </a:t>
            </a:r>
            <a:r>
              <a:rPr lang="en-GB" sz="2400" dirty="0" err="1" smtClean="0">
                <a:solidFill>
                  <a:schemeClr val="tx1"/>
                </a:solidFill>
                <a:latin typeface="BPreplay" panose="02000503000000020004" pitchFamily="50" charset="0"/>
              </a:rPr>
              <a:t>i,n,m,d</a:t>
            </a:r>
            <a:endParaRPr lang="en-GB" sz="2400" dirty="0" smtClean="0">
              <a:solidFill>
                <a:schemeClr val="tx1"/>
              </a:solidFill>
              <a:latin typeface="BPreplay" panose="02000503000000020004" pitchFamily="50" charset="0"/>
            </a:endParaRPr>
          </a:p>
          <a:p>
            <a:pPr algn="just">
              <a:defRPr/>
            </a:pPr>
            <a:r>
              <a:rPr lang="en-GB" sz="2400" dirty="0" smtClean="0">
                <a:solidFill>
                  <a:schemeClr val="tx1"/>
                </a:solidFill>
                <a:latin typeface="BPreplay" panose="02000503000000020004" pitchFamily="50" charset="0"/>
              </a:rPr>
              <a:t>Set 3: </a:t>
            </a:r>
            <a:r>
              <a:rPr lang="en-GB" sz="2400" dirty="0" err="1" smtClean="0">
                <a:solidFill>
                  <a:schemeClr val="tx1"/>
                </a:solidFill>
                <a:latin typeface="BPreplay" panose="02000503000000020004" pitchFamily="50" charset="0"/>
              </a:rPr>
              <a:t>g,o,c,k</a:t>
            </a:r>
            <a:r>
              <a:rPr lang="en-GB" sz="2400" dirty="0" smtClean="0">
                <a:solidFill>
                  <a:schemeClr val="tx1"/>
                </a:solidFill>
                <a:latin typeface="BPreplay" panose="02000503000000020004" pitchFamily="50" charset="0"/>
              </a:rPr>
              <a:t>,</a:t>
            </a:r>
          </a:p>
          <a:p>
            <a:pPr algn="just">
              <a:defRPr/>
            </a:pPr>
            <a:r>
              <a:rPr lang="en-GB" sz="2400" dirty="0" smtClean="0">
                <a:solidFill>
                  <a:schemeClr val="tx1"/>
                </a:solidFill>
                <a:latin typeface="BPreplay" panose="02000503000000020004" pitchFamily="50" charset="0"/>
              </a:rPr>
              <a:t>Set 4: </a:t>
            </a:r>
            <a:r>
              <a:rPr lang="en-GB" sz="2400" dirty="0" err="1" smtClean="0">
                <a:solidFill>
                  <a:schemeClr val="tx1"/>
                </a:solidFill>
                <a:latin typeface="BPreplay" panose="02000503000000020004" pitchFamily="50" charset="0"/>
              </a:rPr>
              <a:t>ck,e,u,r</a:t>
            </a:r>
            <a:endParaRPr lang="en-GB" sz="2400" dirty="0" smtClean="0">
              <a:solidFill>
                <a:schemeClr val="tx1"/>
              </a:solidFill>
              <a:latin typeface="BPreplay" panose="02000503000000020004" pitchFamily="50" charset="0"/>
            </a:endParaRPr>
          </a:p>
          <a:p>
            <a:pPr algn="just">
              <a:defRPr/>
            </a:pPr>
            <a:r>
              <a:rPr lang="en-GB" sz="2400" dirty="0" smtClean="0">
                <a:solidFill>
                  <a:schemeClr val="tx1"/>
                </a:solidFill>
                <a:latin typeface="BPreplay" panose="02000503000000020004" pitchFamily="50" charset="0"/>
              </a:rPr>
              <a:t>Set 5: </a:t>
            </a:r>
            <a:r>
              <a:rPr lang="en-GB" sz="2400" dirty="0" err="1" smtClean="0">
                <a:solidFill>
                  <a:schemeClr val="tx1"/>
                </a:solidFill>
                <a:latin typeface="BPreplay" panose="02000503000000020004" pitchFamily="50" charset="0"/>
              </a:rPr>
              <a:t>h,b,f,ff,l,ll,ss</a:t>
            </a:r>
            <a:endParaRPr lang="en-GB" sz="2400" dirty="0">
              <a:solidFill>
                <a:schemeClr val="tx1"/>
              </a:solidFill>
              <a:latin typeface="BPreplay" panose="02000503000000020004" pitchFamily="50" charset="0"/>
            </a:endParaRPr>
          </a:p>
          <a:p>
            <a:pPr algn="just">
              <a:defRPr/>
            </a:pPr>
            <a:endParaRPr lang="en-GB" sz="2400" dirty="0" smtClean="0">
              <a:solidFill>
                <a:schemeClr val="tx1"/>
              </a:solidFill>
              <a:latin typeface="BPreplay" panose="02000503000000020004" pitchFamily="50" charset="0"/>
            </a:endParaRPr>
          </a:p>
          <a:p>
            <a:pPr algn="just">
              <a:defRPr/>
            </a:pPr>
            <a:endParaRPr lang="en-GB" sz="2400" dirty="0" smtClean="0">
              <a:solidFill>
                <a:schemeClr val="tx1"/>
              </a:solidFill>
              <a:latin typeface="BPreplay" panose="02000503000000020004" pitchFamily="50" charset="0"/>
            </a:endParaRPr>
          </a:p>
        </p:txBody>
      </p:sp>
      <p:sp>
        <p:nvSpPr>
          <p:cNvPr id="14" name="Rectangle 3"/>
          <p:cNvSpPr>
            <a:spLocks noChangeArrowheads="1"/>
          </p:cNvSpPr>
          <p:nvPr/>
        </p:nvSpPr>
        <p:spPr bwMode="auto">
          <a:xfrm>
            <a:off x="407988" y="401638"/>
            <a:ext cx="1846980"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Phase 2</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4557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2" name="Rectangle 1"/>
          <p:cNvSpPr/>
          <p:nvPr/>
        </p:nvSpPr>
        <p:spPr>
          <a:xfrm>
            <a:off x="357188" y="1267363"/>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r>
              <a:rPr lang="en-GB" sz="2400" dirty="0" smtClean="0">
                <a:solidFill>
                  <a:schemeClr val="tx1"/>
                </a:solidFill>
                <a:latin typeface="BPreplay" panose="02000503000000020004" charset="0"/>
              </a:rPr>
              <a:t>By the time they reach Phase 3, children will already be able to blend and segment words containing the 19 letters taught in Phase 2.</a:t>
            </a:r>
          </a:p>
          <a:p>
            <a:r>
              <a:rPr lang="en-GB" sz="2400" dirty="0" smtClean="0">
                <a:solidFill>
                  <a:schemeClr val="tx1"/>
                </a:solidFill>
                <a:latin typeface="BPreplay" panose="02000503000000020004" charset="0"/>
              </a:rPr>
              <a:t>Over the twelve weeks which Phase 3 is expected to last, twenty-five new graphemes are introduced (one at a time).</a:t>
            </a:r>
          </a:p>
          <a:p>
            <a:endParaRPr lang="en-GB" sz="2400" dirty="0" smtClean="0">
              <a:solidFill>
                <a:schemeClr val="tx1"/>
              </a:solidFill>
              <a:latin typeface="BPreplay" panose="02000503000000020004" charset="0"/>
            </a:endParaRPr>
          </a:p>
          <a:p>
            <a:r>
              <a:rPr lang="en-US" sz="2400" dirty="0">
                <a:solidFill>
                  <a:schemeClr val="tx1"/>
                </a:solidFill>
                <a:latin typeface="BPreplay" panose="02000503000000020004" charset="0"/>
              </a:rPr>
              <a:t>Set 6: j, v, w, x</a:t>
            </a:r>
          </a:p>
          <a:p>
            <a:r>
              <a:rPr lang="en-US" sz="2400" dirty="0">
                <a:solidFill>
                  <a:schemeClr val="tx1"/>
                </a:solidFill>
                <a:latin typeface="BPreplay" panose="02000503000000020004" charset="0"/>
              </a:rPr>
              <a:t>Set 7: y, z, </a:t>
            </a:r>
            <a:r>
              <a:rPr lang="en-US" sz="2400" dirty="0" err="1">
                <a:solidFill>
                  <a:schemeClr val="tx1"/>
                </a:solidFill>
                <a:latin typeface="BPreplay" panose="02000503000000020004" charset="0"/>
              </a:rPr>
              <a:t>zz</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qu</a:t>
            </a:r>
            <a:endParaRPr lang="en-US" sz="2400" dirty="0">
              <a:solidFill>
                <a:schemeClr val="tx1"/>
              </a:solidFill>
              <a:latin typeface="BPreplay" panose="02000503000000020004" charset="0"/>
            </a:endParaRPr>
          </a:p>
          <a:p>
            <a:r>
              <a:rPr lang="en-US" sz="2400" dirty="0">
                <a:solidFill>
                  <a:schemeClr val="tx1"/>
                </a:solidFill>
                <a:latin typeface="BPreplay" panose="02000503000000020004" charset="0"/>
              </a:rPr>
              <a:t>Consonant digraphs: </a:t>
            </a:r>
            <a:r>
              <a:rPr lang="en-US" sz="2400" dirty="0" err="1">
                <a:solidFill>
                  <a:schemeClr val="tx1"/>
                </a:solidFill>
                <a:latin typeface="BPreplay" panose="02000503000000020004" charset="0"/>
              </a:rPr>
              <a:t>ch</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sh</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th</a:t>
            </a:r>
            <a:r>
              <a:rPr lang="en-US" sz="2400" dirty="0">
                <a:solidFill>
                  <a:schemeClr val="tx1"/>
                </a:solidFill>
                <a:latin typeface="BPreplay" panose="02000503000000020004" charset="0"/>
              </a:rPr>
              <a:t>, ng</a:t>
            </a:r>
          </a:p>
          <a:p>
            <a:r>
              <a:rPr lang="en-US" sz="2400" dirty="0">
                <a:solidFill>
                  <a:schemeClr val="tx1"/>
                </a:solidFill>
                <a:latin typeface="BPreplay" panose="02000503000000020004" charset="0"/>
              </a:rPr>
              <a:t>Vowel digraphs: </a:t>
            </a:r>
            <a:r>
              <a:rPr lang="en-US" sz="2400" dirty="0" err="1">
                <a:solidFill>
                  <a:schemeClr val="tx1"/>
                </a:solidFill>
                <a:latin typeface="BPreplay" panose="02000503000000020004" charset="0"/>
              </a:rPr>
              <a:t>ai</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ee</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igh</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oa</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oo</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ar</a:t>
            </a:r>
            <a:r>
              <a:rPr lang="en-US" sz="2400" dirty="0">
                <a:solidFill>
                  <a:schemeClr val="tx1"/>
                </a:solidFill>
                <a:latin typeface="BPreplay" panose="02000503000000020004" charset="0"/>
              </a:rPr>
              <a:t>, or, </a:t>
            </a:r>
            <a:r>
              <a:rPr lang="en-US" sz="2400" dirty="0" err="1">
                <a:solidFill>
                  <a:schemeClr val="tx1"/>
                </a:solidFill>
                <a:latin typeface="BPreplay" panose="02000503000000020004" charset="0"/>
              </a:rPr>
              <a:t>ur</a:t>
            </a:r>
            <a:r>
              <a:rPr lang="en-US" sz="2400" dirty="0">
                <a:solidFill>
                  <a:schemeClr val="tx1"/>
                </a:solidFill>
                <a:latin typeface="BPreplay" panose="02000503000000020004" charset="0"/>
              </a:rPr>
              <a:t>, ow, oi, ear, air, </a:t>
            </a:r>
            <a:r>
              <a:rPr lang="en-US" sz="2400" dirty="0" err="1">
                <a:solidFill>
                  <a:schemeClr val="tx1"/>
                </a:solidFill>
                <a:latin typeface="BPreplay" panose="02000503000000020004" charset="0"/>
              </a:rPr>
              <a:t>ure</a:t>
            </a:r>
            <a:r>
              <a:rPr lang="en-US" sz="2400" dirty="0">
                <a:solidFill>
                  <a:schemeClr val="tx1"/>
                </a:solidFill>
                <a:latin typeface="BPreplay" panose="02000503000000020004" charset="0"/>
              </a:rPr>
              <a:t>, </a:t>
            </a:r>
            <a:r>
              <a:rPr lang="en-US" sz="2400" dirty="0" err="1">
                <a:solidFill>
                  <a:schemeClr val="tx1"/>
                </a:solidFill>
                <a:latin typeface="BPreplay" panose="02000503000000020004" charset="0"/>
              </a:rPr>
              <a:t>er</a:t>
            </a:r>
            <a:endParaRPr lang="en-US" sz="2400" dirty="0">
              <a:solidFill>
                <a:schemeClr val="tx1"/>
              </a:solidFill>
              <a:latin typeface="BPreplay" panose="02000503000000020004" charset="0"/>
            </a:endParaRPr>
          </a:p>
          <a:p>
            <a:r>
              <a:rPr lang="en-US" sz="2400" dirty="0">
                <a:solidFill>
                  <a:schemeClr val="tx1"/>
                </a:solidFill>
                <a:latin typeface="BPreplay" panose="02000503000000020004" charset="0"/>
              </a:rPr>
              <a:t/>
            </a:r>
            <a:br>
              <a:rPr lang="en-US" sz="2400" dirty="0">
                <a:solidFill>
                  <a:schemeClr val="tx1"/>
                </a:solidFill>
                <a:latin typeface="BPreplay" panose="02000503000000020004" charset="0"/>
              </a:rPr>
            </a:br>
            <a:endParaRPr lang="en-GB" sz="2400" dirty="0" smtClean="0">
              <a:solidFill>
                <a:schemeClr val="tx1"/>
              </a:solidFill>
              <a:latin typeface="BPreplay" panose="02000503000000020004" charset="0"/>
            </a:endParaRPr>
          </a:p>
          <a:p>
            <a:endParaRPr lang="en-GB" sz="2400" dirty="0">
              <a:solidFill>
                <a:schemeClr val="tx1"/>
              </a:solidFill>
              <a:latin typeface="BPreplay" panose="02000503000000020004" charset="0"/>
            </a:endParaRPr>
          </a:p>
        </p:txBody>
      </p:sp>
      <p:sp>
        <p:nvSpPr>
          <p:cNvPr id="14" name="Rectangle 3"/>
          <p:cNvSpPr>
            <a:spLocks noChangeArrowheads="1"/>
          </p:cNvSpPr>
          <p:nvPr/>
        </p:nvSpPr>
        <p:spPr bwMode="auto">
          <a:xfrm>
            <a:off x="407988" y="401638"/>
            <a:ext cx="1840568"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Phase 3</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51404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chemeClr val="tx1"/>
              </a:solidFill>
            </a:endParaRPr>
          </a:p>
        </p:txBody>
      </p:sp>
      <p:sp>
        <p:nvSpPr>
          <p:cNvPr id="2" name="Rectangle 1"/>
          <p:cNvSpPr/>
          <p:nvPr/>
        </p:nvSpPr>
        <p:spPr>
          <a:xfrm>
            <a:off x="357188" y="1267363"/>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r>
              <a:rPr lang="en-GB" sz="2400" dirty="0">
                <a:solidFill>
                  <a:schemeClr val="tx1"/>
                </a:solidFill>
                <a:latin typeface="BPreplay" panose="02000503000000020004" charset="0"/>
              </a:rPr>
              <a:t>In Phase 4, no new graphemes are introduced. The main aim of this phase is to consolidate the children's knowledge and to help them learn to read and spell words which have adjacent consonants, such as trap, string and milk.</a:t>
            </a:r>
          </a:p>
        </p:txBody>
      </p:sp>
      <p:sp>
        <p:nvSpPr>
          <p:cNvPr id="14" name="Rectangle 3"/>
          <p:cNvSpPr>
            <a:spLocks noChangeArrowheads="1"/>
          </p:cNvSpPr>
          <p:nvPr/>
        </p:nvSpPr>
        <p:spPr bwMode="auto">
          <a:xfrm>
            <a:off x="366713" y="388828"/>
            <a:ext cx="1893161"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Phase 4</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469966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7188" y="1164863"/>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r>
              <a:rPr lang="en-GB" sz="2400" dirty="0" smtClean="0">
                <a:solidFill>
                  <a:schemeClr val="tx1"/>
                </a:solidFill>
                <a:latin typeface="BPreplay" panose="02000503000000020004" charset="0"/>
              </a:rPr>
              <a:t>In </a:t>
            </a:r>
            <a:r>
              <a:rPr lang="en-GB" sz="2400" dirty="0">
                <a:solidFill>
                  <a:schemeClr val="tx1"/>
                </a:solidFill>
                <a:latin typeface="BPreplay" panose="02000503000000020004" charset="0"/>
              </a:rPr>
              <a:t>Phase Five, children will learn more graphemes and phonemes. For example, they already know </a:t>
            </a:r>
            <a:r>
              <a:rPr lang="en-GB" sz="2400" dirty="0" err="1">
                <a:solidFill>
                  <a:schemeClr val="tx1"/>
                </a:solidFill>
                <a:latin typeface="BPreplay" panose="02000503000000020004" charset="0"/>
              </a:rPr>
              <a:t>ai</a:t>
            </a:r>
            <a:r>
              <a:rPr lang="en-GB" sz="2400" dirty="0">
                <a:solidFill>
                  <a:schemeClr val="tx1"/>
                </a:solidFill>
                <a:latin typeface="BPreplay" panose="02000503000000020004" charset="0"/>
              </a:rPr>
              <a:t> as in rain, but now they will be introduced to ay as in day and a-e as in make.</a:t>
            </a:r>
          </a:p>
          <a:p>
            <a:r>
              <a:rPr lang="en-GB" sz="2400" dirty="0">
                <a:solidFill>
                  <a:schemeClr val="tx1"/>
                </a:solidFill>
                <a:latin typeface="BPreplay" panose="02000503000000020004" charset="0"/>
              </a:rPr>
              <a:t>Alternative pronunciations for graphemes will also be introduced, e.g. </a:t>
            </a:r>
            <a:r>
              <a:rPr lang="en-GB" sz="2400" dirty="0" err="1">
                <a:solidFill>
                  <a:schemeClr val="tx1"/>
                </a:solidFill>
                <a:latin typeface="BPreplay" panose="02000503000000020004" charset="0"/>
              </a:rPr>
              <a:t>ea</a:t>
            </a:r>
            <a:r>
              <a:rPr lang="en-GB" sz="2400" dirty="0">
                <a:solidFill>
                  <a:schemeClr val="tx1"/>
                </a:solidFill>
                <a:latin typeface="BPreplay" panose="02000503000000020004" charset="0"/>
              </a:rPr>
              <a:t> in tea, head and break</a:t>
            </a:r>
            <a:r>
              <a:rPr lang="en-GB" sz="2400" dirty="0" smtClean="0">
                <a:solidFill>
                  <a:schemeClr val="tx1"/>
                </a:solidFill>
                <a:latin typeface="BPreplay" panose="02000503000000020004" charset="0"/>
              </a:rPr>
              <a:t>.</a:t>
            </a:r>
          </a:p>
          <a:p>
            <a:pPr algn="just">
              <a:defRPr/>
            </a:pPr>
            <a:endParaRPr lang="en-GB" sz="2400" dirty="0">
              <a:solidFill>
                <a:schemeClr val="tx1"/>
              </a:solidFill>
              <a:latin typeface="BPreplay" panose="02000503000000020004" pitchFamily="50" charset="0"/>
            </a:endParaRPr>
          </a:p>
        </p:txBody>
      </p:sp>
      <p:sp>
        <p:nvSpPr>
          <p:cNvPr id="14" name="Rectangle 3"/>
          <p:cNvSpPr>
            <a:spLocks noChangeArrowheads="1"/>
          </p:cNvSpPr>
          <p:nvPr/>
        </p:nvSpPr>
        <p:spPr bwMode="auto">
          <a:xfrm>
            <a:off x="407988" y="401638"/>
            <a:ext cx="3791423"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What is Phase 5?</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
          <p:cNvSpPr>
            <a:spLocks noChangeArrowheads="1"/>
          </p:cNvSpPr>
          <p:nvPr/>
        </p:nvSpPr>
        <p:spPr bwMode="auto">
          <a:xfrm>
            <a:off x="407989" y="3413984"/>
            <a:ext cx="776783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effectLst/>
              <a:latin typeface="BPreplay" panose="0200050300000002000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effectLst/>
              <a:latin typeface="BPreplay" panose="02000503000000020004" charset="0"/>
            </a:endParaRPr>
          </a:p>
        </p:txBody>
      </p:sp>
      <p:pic>
        <p:nvPicPr>
          <p:cNvPr id="7" name="Picture 2" descr="Image result for jolly phonics sound car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03621" y="3669881"/>
            <a:ext cx="5791579" cy="2505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2863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smtClean="0">
              <a:solidFill>
                <a:schemeClr val="tx1"/>
              </a:solidFill>
              <a:latin typeface="BPreplay" panose="02000503000000020004" pitchFamily="50" charset="0"/>
            </a:endParaRPr>
          </a:p>
          <a:p>
            <a:pPr algn="just">
              <a:defRPr/>
            </a:pPr>
            <a:r>
              <a:rPr lang="en-GB" sz="2400" dirty="0" smtClean="0">
                <a:solidFill>
                  <a:schemeClr val="tx1"/>
                </a:solidFill>
                <a:latin typeface="BPreplay" panose="02000503000000020004" pitchFamily="50" charset="0"/>
              </a:rPr>
              <a:t>Phonics is taught daily in school using Active Learn. The children are taught to </a:t>
            </a:r>
            <a:r>
              <a:rPr lang="en-GB" sz="2400" dirty="0" smtClean="0">
                <a:solidFill>
                  <a:schemeClr val="tx1"/>
                </a:solidFill>
                <a:latin typeface="BPreplay" panose="02000503000000020004" charset="0"/>
              </a:rPr>
              <a:t>recognise the sounds that each individual letter makes; identify </a:t>
            </a:r>
            <a:r>
              <a:rPr lang="en-GB" sz="2400" dirty="0">
                <a:solidFill>
                  <a:schemeClr val="tx1"/>
                </a:solidFill>
                <a:latin typeface="BPreplay" panose="02000503000000020004" charset="0"/>
              </a:rPr>
              <a:t>the sounds that different combinations of letters make - such as ‘</a:t>
            </a:r>
            <a:r>
              <a:rPr lang="en-GB" sz="2400" dirty="0" err="1">
                <a:solidFill>
                  <a:schemeClr val="tx1"/>
                </a:solidFill>
                <a:latin typeface="BPreplay" panose="02000503000000020004" charset="0"/>
              </a:rPr>
              <a:t>sh</a:t>
            </a:r>
            <a:r>
              <a:rPr lang="en-GB" sz="2400" dirty="0">
                <a:solidFill>
                  <a:schemeClr val="tx1"/>
                </a:solidFill>
                <a:latin typeface="BPreplay" panose="02000503000000020004" charset="0"/>
              </a:rPr>
              <a:t>’ or ‘</a:t>
            </a:r>
            <a:r>
              <a:rPr lang="en-GB" sz="2400" dirty="0" err="1">
                <a:solidFill>
                  <a:schemeClr val="tx1"/>
                </a:solidFill>
                <a:latin typeface="BPreplay" panose="02000503000000020004" charset="0"/>
              </a:rPr>
              <a:t>oo</a:t>
            </a:r>
            <a:r>
              <a:rPr lang="en-GB" sz="2400" dirty="0">
                <a:solidFill>
                  <a:schemeClr val="tx1"/>
                </a:solidFill>
                <a:latin typeface="BPreplay" panose="02000503000000020004" charset="0"/>
              </a:rPr>
              <a:t>’; and </a:t>
            </a:r>
            <a:r>
              <a:rPr lang="en-GB" sz="2400" dirty="0" smtClean="0">
                <a:solidFill>
                  <a:schemeClr val="tx1"/>
                </a:solidFill>
                <a:latin typeface="BPreplay" panose="02000503000000020004" charset="0"/>
              </a:rPr>
              <a:t>blend </a:t>
            </a:r>
            <a:r>
              <a:rPr lang="en-GB" sz="2400" dirty="0">
                <a:solidFill>
                  <a:schemeClr val="tx1"/>
                </a:solidFill>
                <a:latin typeface="BPreplay" panose="02000503000000020004" charset="0"/>
              </a:rPr>
              <a:t>these sounds together from left to right to make a word. Children can then use this knowledge to ‘de-code’ new words that they hear or see. </a:t>
            </a:r>
            <a:endParaRPr lang="en-GB" dirty="0">
              <a:solidFill>
                <a:schemeClr val="tx1"/>
              </a:solidFill>
              <a:latin typeface="BPreplay" panose="02000503000000020004" charset="0"/>
            </a:endParaRPr>
          </a:p>
        </p:txBody>
      </p:sp>
      <p:sp>
        <p:nvSpPr>
          <p:cNvPr id="14" name="Rectangle 3"/>
          <p:cNvSpPr>
            <a:spLocks noChangeArrowheads="1"/>
          </p:cNvSpPr>
          <p:nvPr/>
        </p:nvSpPr>
        <p:spPr bwMode="auto">
          <a:xfrm>
            <a:off x="407988" y="401638"/>
            <a:ext cx="181171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Phonics</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88667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smtClean="0">
              <a:solidFill>
                <a:schemeClr val="tx1"/>
              </a:solidFill>
              <a:latin typeface="BPreplay" panose="02000503000000020004" pitchFamily="50" charset="0"/>
            </a:endParaRPr>
          </a:p>
        </p:txBody>
      </p:sp>
      <p:sp>
        <p:nvSpPr>
          <p:cNvPr id="14" name="Rectangle 3"/>
          <p:cNvSpPr>
            <a:spLocks noChangeArrowheads="1"/>
          </p:cNvSpPr>
          <p:nvPr/>
        </p:nvSpPr>
        <p:spPr bwMode="auto">
          <a:xfrm>
            <a:off x="407988" y="401638"/>
            <a:ext cx="181171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Phonics</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Image result for phonic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7988" y="1526781"/>
            <a:ext cx="8208387" cy="3509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36620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smtClean="0">
              <a:solidFill>
                <a:schemeClr val="tx1"/>
              </a:solidFill>
              <a:latin typeface="BPreplay" panose="02000503000000020004" pitchFamily="50" charset="0"/>
            </a:endParaRPr>
          </a:p>
        </p:txBody>
      </p:sp>
      <p:sp>
        <p:nvSpPr>
          <p:cNvPr id="14" name="Rectangle 3"/>
          <p:cNvSpPr>
            <a:spLocks noChangeArrowheads="1"/>
          </p:cNvSpPr>
          <p:nvPr/>
        </p:nvSpPr>
        <p:spPr bwMode="auto">
          <a:xfrm>
            <a:off x="407988" y="401638"/>
            <a:ext cx="181171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Phonics</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2" name="Picture 2" descr="Image result for jolly phonics sound card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988" y="1581793"/>
            <a:ext cx="8229843" cy="3560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02927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407989" y="1256302"/>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Children in Year 1 throughout the country will all be taking part in a phonics screening check during the same week in </a:t>
            </a:r>
            <a:r>
              <a:rPr lang="en-GB" sz="2400" dirty="0" smtClean="0">
                <a:solidFill>
                  <a:schemeClr val="bg2">
                    <a:lumMod val="10000"/>
                  </a:schemeClr>
                </a:solidFill>
                <a:latin typeface="BPreplay" panose="02000503000000020004" pitchFamily="50" charset="0"/>
              </a:rPr>
              <a:t>June (week </a:t>
            </a:r>
            <a:r>
              <a:rPr lang="en-GB" sz="2400" smtClean="0">
                <a:solidFill>
                  <a:schemeClr val="bg2">
                    <a:lumMod val="10000"/>
                  </a:schemeClr>
                </a:solidFill>
                <a:latin typeface="BPreplay" panose="02000503000000020004" pitchFamily="50" charset="0"/>
              </a:rPr>
              <a:t>beginning </a:t>
            </a:r>
            <a:r>
              <a:rPr lang="en-GB" sz="2400" smtClean="0">
                <a:solidFill>
                  <a:schemeClr val="bg2">
                    <a:lumMod val="10000"/>
                  </a:schemeClr>
                </a:solidFill>
                <a:latin typeface="BPreplay" panose="02000503000000020004" pitchFamily="50" charset="0"/>
              </a:rPr>
              <a:t>10</a:t>
            </a:r>
            <a:r>
              <a:rPr lang="en-GB" sz="2400" baseline="30000" smtClean="0">
                <a:solidFill>
                  <a:schemeClr val="bg2">
                    <a:lumMod val="10000"/>
                  </a:schemeClr>
                </a:solidFill>
                <a:latin typeface="BPreplay" panose="02000503000000020004" pitchFamily="50" charset="0"/>
              </a:rPr>
              <a:t>th</a:t>
            </a:r>
            <a:r>
              <a:rPr lang="en-GB" sz="2400" smtClean="0">
                <a:solidFill>
                  <a:schemeClr val="bg2">
                    <a:lumMod val="10000"/>
                  </a:schemeClr>
                </a:solidFill>
                <a:latin typeface="BPreplay" panose="02000503000000020004" pitchFamily="50" charset="0"/>
              </a:rPr>
              <a:t> </a:t>
            </a:r>
            <a:r>
              <a:rPr lang="en-GB" sz="2400" dirty="0" smtClean="0">
                <a:solidFill>
                  <a:schemeClr val="bg2">
                    <a:lumMod val="10000"/>
                  </a:schemeClr>
                </a:solidFill>
                <a:latin typeface="BPreplay" panose="02000503000000020004" pitchFamily="50" charset="0"/>
              </a:rPr>
              <a:t>June). </a:t>
            </a:r>
            <a:r>
              <a:rPr lang="en-GB" sz="2400" dirty="0">
                <a:solidFill>
                  <a:schemeClr val="bg2">
                    <a:lumMod val="10000"/>
                  </a:schemeClr>
                </a:solidFill>
                <a:latin typeface="BPreplay" panose="02000503000000020004" pitchFamily="50" charset="0"/>
              </a:rPr>
              <a:t>Children in Year 2 will also take the check if they did not achieve the required result when in Year 1 or they have not taken the test before. </a:t>
            </a:r>
            <a:endParaRPr lang="en-GB" sz="2400" dirty="0" smtClean="0">
              <a:solidFill>
                <a:schemeClr val="bg2">
                  <a:lumMod val="10000"/>
                </a:schemeClr>
              </a:solidFill>
              <a:latin typeface="BPreplay" panose="02000503000000020004" pitchFamily="50" charset="0"/>
            </a:endParaRPr>
          </a:p>
          <a:p>
            <a:pPr algn="just">
              <a:defRPr/>
            </a:pPr>
            <a:endParaRPr lang="en-GB" sz="2400" dirty="0">
              <a:solidFill>
                <a:schemeClr val="bg2">
                  <a:lumMod val="10000"/>
                </a:schemeClr>
              </a:solidFill>
              <a:latin typeface="BPreplay" panose="02000503000000020004" pitchFamily="50" charset="0"/>
            </a:endParaRPr>
          </a:p>
          <a:p>
            <a:pPr algn="just">
              <a:defRPr/>
            </a:pPr>
            <a:r>
              <a:rPr lang="en-GB" sz="2400" dirty="0" smtClean="0">
                <a:solidFill>
                  <a:schemeClr val="bg2">
                    <a:lumMod val="10000"/>
                  </a:schemeClr>
                </a:solidFill>
                <a:latin typeface="BPreplay" panose="02000503000000020004" pitchFamily="50" charset="0"/>
              </a:rPr>
              <a:t>The </a:t>
            </a:r>
            <a:r>
              <a:rPr lang="en-GB" sz="2400" dirty="0">
                <a:solidFill>
                  <a:schemeClr val="bg2">
                    <a:lumMod val="10000"/>
                  </a:schemeClr>
                </a:solidFill>
                <a:latin typeface="BPreplay" panose="02000503000000020004" pitchFamily="50" charset="0"/>
              </a:rPr>
              <a:t>phonics screening check is designed to confirm whether individual children have </a:t>
            </a:r>
            <a:r>
              <a:rPr lang="en-GB" sz="2400" dirty="0" smtClean="0">
                <a:solidFill>
                  <a:schemeClr val="bg2">
                    <a:lumMod val="10000"/>
                  </a:schemeClr>
                </a:solidFill>
                <a:latin typeface="BPreplay" panose="02000503000000020004" pitchFamily="50" charset="0"/>
              </a:rPr>
              <a:t>learnt phonic </a:t>
            </a:r>
            <a:r>
              <a:rPr lang="en-GB" sz="2400" dirty="0">
                <a:solidFill>
                  <a:schemeClr val="bg2">
                    <a:lumMod val="10000"/>
                  </a:schemeClr>
                </a:solidFill>
                <a:latin typeface="BPreplay" panose="02000503000000020004" pitchFamily="50" charset="0"/>
              </a:rPr>
              <a:t>decoding and blending skills to an appropriate standard.</a:t>
            </a:r>
          </a:p>
        </p:txBody>
      </p:sp>
      <p:sp>
        <p:nvSpPr>
          <p:cNvPr id="14" name="Rectangle 3"/>
          <p:cNvSpPr>
            <a:spLocks noChangeArrowheads="1"/>
          </p:cNvSpPr>
          <p:nvPr/>
        </p:nvSpPr>
        <p:spPr bwMode="auto">
          <a:xfrm>
            <a:off x="407989" y="401638"/>
            <a:ext cx="8374856"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600" b="1" dirty="0">
                <a:solidFill>
                  <a:schemeClr val="bg1"/>
                </a:solidFill>
                <a:latin typeface="BPreplay" panose="02000503000000020004" pitchFamily="50" charset="0"/>
              </a:rPr>
              <a:t>What is the Phonics Screening Check</a:t>
            </a:r>
            <a:r>
              <a:rPr lang="en-GB" altLang="en-US" sz="3600" b="1" dirty="0" smtClean="0">
                <a:solidFill>
                  <a:schemeClr val="bg1"/>
                </a:solidFill>
                <a:latin typeface="BPreplay" panose="02000503000000020004" pitchFamily="50" charset="0"/>
              </a:rPr>
              <a:t>?</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060078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The test contains 40 words</a:t>
            </a:r>
            <a:r>
              <a:rPr lang="en-GB" sz="2400" dirty="0" smtClean="0">
                <a:solidFill>
                  <a:schemeClr val="bg2">
                    <a:lumMod val="10000"/>
                  </a:schemeClr>
                </a:solidFill>
                <a:latin typeface="BPreplay" panose="02000503000000020004" pitchFamily="50" charset="0"/>
              </a:rPr>
              <a:t>. Each </a:t>
            </a:r>
            <a:r>
              <a:rPr lang="en-GB" sz="2400" dirty="0">
                <a:solidFill>
                  <a:schemeClr val="bg2">
                    <a:lumMod val="10000"/>
                  </a:schemeClr>
                </a:solidFill>
                <a:latin typeface="BPreplay" panose="02000503000000020004" pitchFamily="50" charset="0"/>
              </a:rPr>
              <a:t>child will sit </a:t>
            </a:r>
            <a:r>
              <a:rPr lang="en-GB" sz="2400" dirty="0" smtClean="0">
                <a:solidFill>
                  <a:schemeClr val="bg2">
                    <a:lumMod val="10000"/>
                  </a:schemeClr>
                </a:solidFill>
                <a:latin typeface="BPreplay" panose="02000503000000020004" pitchFamily="50" charset="0"/>
              </a:rPr>
              <a:t>one-to-one </a:t>
            </a:r>
            <a:r>
              <a:rPr lang="en-GB" sz="2400" dirty="0">
                <a:solidFill>
                  <a:schemeClr val="bg2">
                    <a:lumMod val="10000"/>
                  </a:schemeClr>
                </a:solidFill>
                <a:latin typeface="BPreplay" panose="02000503000000020004" pitchFamily="50" charset="0"/>
              </a:rPr>
              <a:t>and read each word aloud to </a:t>
            </a:r>
            <a:r>
              <a:rPr lang="en-GB" sz="2400" dirty="0" smtClean="0">
                <a:solidFill>
                  <a:schemeClr val="bg2">
                    <a:lumMod val="10000"/>
                  </a:schemeClr>
                </a:solidFill>
                <a:latin typeface="BPreplay" panose="02000503000000020004" pitchFamily="50" charset="0"/>
              </a:rPr>
              <a:t>their teacher. </a:t>
            </a:r>
            <a:r>
              <a:rPr lang="en-GB" sz="2400" dirty="0">
                <a:solidFill>
                  <a:schemeClr val="bg2">
                    <a:lumMod val="10000"/>
                  </a:schemeClr>
                </a:solidFill>
                <a:latin typeface="BPreplay" panose="02000503000000020004" pitchFamily="50" charset="0"/>
              </a:rPr>
              <a:t>The test will take approximately 10 minutes per child, although all children are different and will complete the check at their own pace. The list of words the children read is a combination of 20 real words and 20 pseudo words (nonsense words).</a:t>
            </a:r>
          </a:p>
        </p:txBody>
      </p:sp>
      <p:sp>
        <p:nvSpPr>
          <p:cNvPr id="14" name="Rectangle 3"/>
          <p:cNvSpPr>
            <a:spLocks noChangeArrowheads="1"/>
          </p:cNvSpPr>
          <p:nvPr/>
        </p:nvSpPr>
        <p:spPr bwMode="auto">
          <a:xfrm>
            <a:off x="407988" y="401638"/>
            <a:ext cx="6825202"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What Happens During the Test?</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8187" y="4184223"/>
            <a:ext cx="3757152" cy="1926166"/>
          </a:xfrm>
          <a:prstGeom prst="rect">
            <a:avLst/>
          </a:prstGeom>
        </p:spPr>
      </p:pic>
      <p:pic>
        <p:nvPicPr>
          <p:cNvPr id="9" name="Picture 2">
            <a:hlinkClick r:id="" action="ppaction://hlinkshowjump?jump=nextslide"/>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6801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The pseudo words will be shown to your child with a picture of an alien. This provides the children with a context for the pseudo word which is independent from any existing vocabulary they may have. Pseudo words are included because they will be new to all pupils; they do not favour children with a good vocabulary knowledge or visual memory of words. </a:t>
            </a:r>
          </a:p>
        </p:txBody>
      </p:sp>
      <p:sp>
        <p:nvSpPr>
          <p:cNvPr id="14" name="Rectangle 3"/>
          <p:cNvSpPr>
            <a:spLocks noChangeArrowheads="1"/>
          </p:cNvSpPr>
          <p:nvPr/>
        </p:nvSpPr>
        <p:spPr bwMode="auto">
          <a:xfrm>
            <a:off x="407988" y="401638"/>
            <a:ext cx="724948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Pseudo Words (Nonsense </a:t>
            </a:r>
            <a:r>
              <a:rPr lang="en-GB" altLang="en-US" sz="3600" b="1" dirty="0" smtClean="0">
                <a:solidFill>
                  <a:schemeClr val="bg1"/>
                </a:solidFill>
                <a:latin typeface="BPreplay" panose="02000503000000020004" pitchFamily="50" charset="0"/>
              </a:rPr>
              <a:t>Words</a:t>
            </a:r>
            <a:r>
              <a:rPr lang="en-GB" altLang="en-US" sz="3600" b="1" dirty="0">
                <a:solidFill>
                  <a:schemeClr val="bg1"/>
                </a:solidFill>
                <a:latin typeface="BPreplay" panose="02000503000000020004" pitchFamily="50" charset="0"/>
              </a:rPr>
              <a:t>)</a:t>
            </a:r>
          </a:p>
        </p:txBody>
      </p:sp>
      <p:grpSp>
        <p:nvGrpSpPr>
          <p:cNvPr id="6" name="Group 5"/>
          <p:cNvGrpSpPr/>
          <p:nvPr/>
        </p:nvGrpSpPr>
        <p:grpSpPr>
          <a:xfrm>
            <a:off x="3889345" y="4245429"/>
            <a:ext cx="1361923" cy="1889034"/>
            <a:chOff x="1155157" y="3119967"/>
            <a:chExt cx="2201333" cy="2925233"/>
          </a:xfrm>
        </p:grpSpPr>
        <p:sp>
          <p:nvSpPr>
            <p:cNvPr id="5" name="Rounded Rectangle 4"/>
            <p:cNvSpPr/>
            <p:nvPr/>
          </p:nvSpPr>
          <p:spPr>
            <a:xfrm>
              <a:off x="1155157" y="3119967"/>
              <a:ext cx="2201333" cy="2925233"/>
            </a:xfrm>
            <a:prstGeom prst="roundRect">
              <a:avLst>
                <a:gd name="adj" fmla="val 5513"/>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1504" y="3484033"/>
              <a:ext cx="1448637" cy="2197100"/>
            </a:xfrm>
            <a:prstGeom prst="rect">
              <a:avLst/>
            </a:prstGeom>
          </p:spPr>
        </p:pic>
      </p:grpSp>
      <p:pic>
        <p:nvPicPr>
          <p:cNvPr id="13" name="Picture 2">
            <a:hlinkClick r:id="" action="ppaction://hlinkshowjump?jump=nextslide"/>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9327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a:solidFill>
                <a:schemeClr val="bg2">
                  <a:lumMod val="10000"/>
                </a:schemeClr>
              </a:solidFill>
              <a:latin typeface="BPreplay" panose="02000503000000020004" pitchFamily="50" charset="0"/>
            </a:endParaRPr>
          </a:p>
        </p:txBody>
      </p:sp>
      <p:sp>
        <p:nvSpPr>
          <p:cNvPr id="14" name="Rectangle 3"/>
          <p:cNvSpPr>
            <a:spLocks noChangeArrowheads="1"/>
          </p:cNvSpPr>
          <p:nvPr/>
        </p:nvSpPr>
        <p:spPr bwMode="auto">
          <a:xfrm>
            <a:off x="407988" y="401638"/>
            <a:ext cx="192642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The Test</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descr="Image result for phonics screening te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219" y="1177925"/>
            <a:ext cx="7409634" cy="532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3256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endParaRPr lang="en-GB" sz="2400" dirty="0">
              <a:solidFill>
                <a:schemeClr val="bg2">
                  <a:lumMod val="10000"/>
                </a:schemeClr>
              </a:solidFill>
              <a:latin typeface="BPreplay" panose="02000503000000020004" pitchFamily="50" charset="0"/>
            </a:endParaRPr>
          </a:p>
        </p:txBody>
      </p:sp>
      <p:sp>
        <p:nvSpPr>
          <p:cNvPr id="14" name="Rectangle 3"/>
          <p:cNvSpPr>
            <a:spLocks noChangeArrowheads="1"/>
          </p:cNvSpPr>
          <p:nvPr/>
        </p:nvSpPr>
        <p:spPr bwMode="auto">
          <a:xfrm>
            <a:off x="407988" y="401638"/>
            <a:ext cx="1926425"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smtClean="0">
                <a:solidFill>
                  <a:schemeClr val="bg1"/>
                </a:solidFill>
                <a:latin typeface="BPreplay" panose="02000503000000020004" pitchFamily="50" charset="0"/>
              </a:rPr>
              <a:t>The Test</a:t>
            </a:r>
            <a:endParaRPr lang="en-GB" altLang="en-US" sz="3600" b="1" dirty="0">
              <a:solidFill>
                <a:schemeClr val="bg1"/>
              </a:solidFill>
              <a:latin typeface="BPreplay" panose="02000503000000020004" pitchFamily="50" charset="0"/>
            </a:endParaRP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descr="Image result for phonics screening test examp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162" y="1177925"/>
            <a:ext cx="3506317" cy="534296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phonics screening test example"/>
          <p:cNvPicPr>
            <a:picLocks noChangeAspect="1" noChangeArrowheads="1"/>
          </p:cNvPicPr>
          <p:nvPr/>
        </p:nvPicPr>
        <p:blipFill rotWithShape="1">
          <a:blip r:embed="rId5">
            <a:extLst>
              <a:ext uri="{28A0092B-C50C-407E-A947-70E740481C1C}">
                <a14:useLocalDpi xmlns:a14="http://schemas.microsoft.com/office/drawing/2010/main" val="0"/>
              </a:ext>
            </a:extLst>
          </a:blip>
          <a:srcRect r="4167" b="7650"/>
          <a:stretch/>
        </p:blipFill>
        <p:spPr bwMode="auto">
          <a:xfrm>
            <a:off x="3859536" y="1177926"/>
            <a:ext cx="3912864" cy="5329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34733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By the end of the summer term </a:t>
            </a:r>
            <a:r>
              <a:rPr lang="en-GB" sz="2400" dirty="0" smtClean="0">
                <a:solidFill>
                  <a:schemeClr val="bg2">
                    <a:lumMod val="10000"/>
                  </a:schemeClr>
                </a:solidFill>
                <a:latin typeface="BPreplay" panose="02000503000000020004" pitchFamily="50" charset="0"/>
              </a:rPr>
              <a:t>school will </a:t>
            </a:r>
            <a:r>
              <a:rPr lang="en-GB" sz="2400" dirty="0">
                <a:solidFill>
                  <a:schemeClr val="bg2">
                    <a:lumMod val="10000"/>
                  </a:schemeClr>
                </a:solidFill>
                <a:latin typeface="BPreplay" panose="02000503000000020004" pitchFamily="50" charset="0"/>
              </a:rPr>
              <a:t>report </a:t>
            </a:r>
            <a:r>
              <a:rPr lang="en-GB" sz="2400" dirty="0" smtClean="0">
                <a:solidFill>
                  <a:schemeClr val="bg2">
                    <a:lumMod val="10000"/>
                  </a:schemeClr>
                </a:solidFill>
                <a:latin typeface="BPreplay" panose="02000503000000020004" pitchFamily="50" charset="0"/>
              </a:rPr>
              <a:t>your </a:t>
            </a:r>
            <a:r>
              <a:rPr lang="en-GB" sz="2400" dirty="0">
                <a:solidFill>
                  <a:schemeClr val="bg2">
                    <a:lumMod val="10000"/>
                  </a:schemeClr>
                </a:solidFill>
                <a:latin typeface="BPreplay" panose="02000503000000020004" pitchFamily="50" charset="0"/>
              </a:rPr>
              <a:t>child's results to </a:t>
            </a:r>
            <a:r>
              <a:rPr lang="en-GB" sz="2400" dirty="0" smtClean="0">
                <a:solidFill>
                  <a:schemeClr val="bg2">
                    <a:lumMod val="10000"/>
                  </a:schemeClr>
                </a:solidFill>
                <a:latin typeface="BPreplay" panose="02000503000000020004" pitchFamily="50" charset="0"/>
              </a:rPr>
              <a:t>you. We </a:t>
            </a:r>
            <a:r>
              <a:rPr lang="en-GB" sz="2400" dirty="0">
                <a:solidFill>
                  <a:schemeClr val="bg2">
                    <a:lumMod val="10000"/>
                  </a:schemeClr>
                </a:solidFill>
                <a:latin typeface="BPreplay" panose="02000503000000020004" pitchFamily="50" charset="0"/>
              </a:rPr>
              <a:t>will also confirm if </a:t>
            </a:r>
            <a:r>
              <a:rPr lang="en-GB" sz="2400" dirty="0" smtClean="0">
                <a:solidFill>
                  <a:schemeClr val="bg2">
                    <a:lumMod val="10000"/>
                  </a:schemeClr>
                </a:solidFill>
                <a:latin typeface="BPreplay" panose="02000503000000020004" pitchFamily="50" charset="0"/>
              </a:rPr>
              <a:t>your </a:t>
            </a:r>
            <a:r>
              <a:rPr lang="en-GB" sz="2400" dirty="0">
                <a:solidFill>
                  <a:schemeClr val="bg2">
                    <a:lumMod val="10000"/>
                  </a:schemeClr>
                </a:solidFill>
                <a:latin typeface="BPreplay" panose="02000503000000020004" pitchFamily="50" charset="0"/>
              </a:rPr>
              <a:t>child has met the standard threshold</a:t>
            </a:r>
            <a:r>
              <a:rPr lang="en-GB" sz="2400" dirty="0" smtClean="0">
                <a:solidFill>
                  <a:schemeClr val="bg2">
                    <a:lumMod val="10000"/>
                  </a:schemeClr>
                </a:solidFill>
                <a:latin typeface="BPreplay" panose="02000503000000020004" pitchFamily="50" charset="0"/>
              </a:rPr>
              <a:t>. In previous years this has been around 32/40 (80%). Children </a:t>
            </a:r>
            <a:r>
              <a:rPr lang="en-GB" sz="2400" dirty="0">
                <a:solidFill>
                  <a:schemeClr val="bg2">
                    <a:lumMod val="10000"/>
                  </a:schemeClr>
                </a:solidFill>
                <a:latin typeface="BPreplay" panose="02000503000000020004" pitchFamily="50" charset="0"/>
              </a:rPr>
              <a:t>who do not achieve the expected level will retake the test when they are in Year 2.</a:t>
            </a:r>
          </a:p>
        </p:txBody>
      </p:sp>
      <p:sp>
        <p:nvSpPr>
          <p:cNvPr id="14" name="Rectangle 3"/>
          <p:cNvSpPr>
            <a:spLocks noChangeArrowheads="1"/>
          </p:cNvSpPr>
          <p:nvPr/>
        </p:nvSpPr>
        <p:spPr bwMode="auto">
          <a:xfrm>
            <a:off x="407988" y="401638"/>
            <a:ext cx="4728474"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Reporting to Parents </a:t>
            </a:r>
          </a:p>
        </p:txBody>
      </p:sp>
      <p:pic>
        <p:nvPicPr>
          <p:cNvPr id="18"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361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algn="just">
              <a:defRPr/>
            </a:pPr>
            <a:r>
              <a:rPr lang="en-GB" sz="2400" dirty="0">
                <a:solidFill>
                  <a:schemeClr val="bg2">
                    <a:lumMod val="10000"/>
                  </a:schemeClr>
                </a:solidFill>
                <a:latin typeface="BPreplay" panose="02000503000000020004" pitchFamily="50" charset="0"/>
              </a:rPr>
              <a:t>Results from the check will be used by </a:t>
            </a:r>
            <a:r>
              <a:rPr lang="en-GB" sz="2400" dirty="0" smtClean="0">
                <a:solidFill>
                  <a:schemeClr val="bg2">
                    <a:lumMod val="10000"/>
                  </a:schemeClr>
                </a:solidFill>
                <a:latin typeface="BPreplay" panose="02000503000000020004" pitchFamily="50" charset="0"/>
              </a:rPr>
              <a:t>school </a:t>
            </a:r>
            <a:r>
              <a:rPr lang="en-GB" sz="2400" dirty="0">
                <a:solidFill>
                  <a:schemeClr val="bg2">
                    <a:lumMod val="10000"/>
                  </a:schemeClr>
                </a:solidFill>
                <a:latin typeface="BPreplay" panose="02000503000000020004" pitchFamily="50" charset="0"/>
              </a:rPr>
              <a:t>to analyse their own performance and for Ofsted to use in inspections.</a:t>
            </a:r>
          </a:p>
        </p:txBody>
      </p:sp>
      <p:sp>
        <p:nvSpPr>
          <p:cNvPr id="14" name="Rectangle 3"/>
          <p:cNvSpPr>
            <a:spLocks noChangeArrowheads="1"/>
          </p:cNvSpPr>
          <p:nvPr/>
        </p:nvSpPr>
        <p:spPr bwMode="auto">
          <a:xfrm>
            <a:off x="407988" y="401638"/>
            <a:ext cx="6105389"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How </a:t>
            </a:r>
            <a:r>
              <a:rPr lang="en-GB" altLang="en-US" sz="3600" b="1" dirty="0" smtClean="0">
                <a:solidFill>
                  <a:schemeClr val="bg1"/>
                </a:solidFill>
                <a:latin typeface="BPreplay" panose="02000503000000020004" pitchFamily="50" charset="0"/>
              </a:rPr>
              <a:t>Are the </a:t>
            </a:r>
            <a:r>
              <a:rPr lang="en-GB" altLang="en-US" sz="3600" b="1" dirty="0">
                <a:solidFill>
                  <a:schemeClr val="bg1"/>
                </a:solidFill>
                <a:latin typeface="BPreplay" panose="02000503000000020004" pitchFamily="50" charset="0"/>
              </a:rPr>
              <a:t>Results Used?</a:t>
            </a:r>
          </a:p>
        </p:txBody>
      </p:sp>
      <p:pic>
        <p:nvPicPr>
          <p:cNvPr id="3" name="Picture 2"/>
          <p:cNvPicPr>
            <a:picLocks noChangeAspect="1"/>
          </p:cNvPicPr>
          <p:nvPr/>
        </p:nvPicPr>
        <p:blipFill>
          <a:blip r:embed="rId2"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510086" y="2929467"/>
            <a:ext cx="2123828" cy="2667529"/>
          </a:xfrm>
          <a:prstGeom prst="rect">
            <a:avLst/>
          </a:prstGeom>
        </p:spPr>
      </p:pic>
      <p:pic>
        <p:nvPicPr>
          <p:cNvPr id="9" name="Picture 2">
            <a:hlinkClick r:id="" action="ppaction://hlinkshowjump?jump=nextslide"/>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73179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Play lots of sound and listening games with your child</a:t>
            </a:r>
            <a:r>
              <a:rPr lang="en-GB" sz="2000"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Read as much as possible to and with your </a:t>
            </a:r>
            <a:r>
              <a:rPr lang="en-GB" sz="2000" dirty="0" smtClean="0">
                <a:solidFill>
                  <a:schemeClr val="bg2">
                    <a:lumMod val="10000"/>
                  </a:schemeClr>
                </a:solidFill>
                <a:latin typeface="BPreplay" panose="02000503000000020004" pitchFamily="50" charset="0"/>
              </a:rPr>
              <a:t>child.</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Encourage and praise – get them to have a ‘good guess</a:t>
            </a:r>
            <a:r>
              <a:rPr lang="en-GB" sz="2000"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smtClean="0">
                <a:solidFill>
                  <a:schemeClr val="bg2">
                    <a:lumMod val="10000"/>
                  </a:schemeClr>
                </a:solidFill>
                <a:latin typeface="BPreplay" panose="02000503000000020004" pitchFamily="50" charset="0"/>
              </a:rPr>
              <a:t>If your child is struggling to decode a word, help them by encouraging them to say each sound in the word from left to right.</a:t>
            </a:r>
          </a:p>
          <a:p>
            <a:pPr marL="285750" indent="-192088" algn="just">
              <a:buFont typeface="Arial" panose="020B0604020202020204" pitchFamily="34" charset="0"/>
              <a:buChar char="•"/>
              <a:defRPr/>
            </a:pPr>
            <a:endParaRPr lang="en-GB" sz="2000" dirty="0" smtClean="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Blend the sounds by pointing to each one, e.g. /c/ in cat, /p/ in pat, /ng/ in sing, /</a:t>
            </a:r>
            <a:r>
              <a:rPr lang="en-GB" sz="2000" dirty="0" err="1">
                <a:solidFill>
                  <a:schemeClr val="bg2">
                    <a:lumMod val="10000"/>
                  </a:schemeClr>
                </a:solidFill>
                <a:latin typeface="BPreplay" panose="02000503000000020004" pitchFamily="50" charset="0"/>
              </a:rPr>
              <a:t>ee</a:t>
            </a:r>
            <a:r>
              <a:rPr lang="en-GB" sz="2000" dirty="0">
                <a:solidFill>
                  <a:schemeClr val="bg2">
                    <a:lumMod val="10000"/>
                  </a:schemeClr>
                </a:solidFill>
                <a:latin typeface="BPreplay" panose="02000503000000020004" pitchFamily="50" charset="0"/>
              </a:rPr>
              <a:t>/ in been</a:t>
            </a:r>
            <a:r>
              <a:rPr lang="en-GB" sz="2000" dirty="0" smtClean="0">
                <a:solidFill>
                  <a:schemeClr val="bg2">
                    <a:lumMod val="10000"/>
                  </a:schemeClr>
                </a:solidFill>
                <a:latin typeface="BPreplay" panose="02000503000000020004" pitchFamily="50" charset="0"/>
              </a:rPr>
              <a:t>. Next </a:t>
            </a:r>
            <a:r>
              <a:rPr lang="en-GB" sz="2000" dirty="0">
                <a:solidFill>
                  <a:schemeClr val="bg2">
                    <a:lumMod val="10000"/>
                  </a:schemeClr>
                </a:solidFill>
                <a:latin typeface="BPreplay" panose="02000503000000020004" pitchFamily="50" charset="0"/>
              </a:rPr>
              <a:t>move your finger under the whole word as you say it</a:t>
            </a:r>
            <a:r>
              <a:rPr lang="en-GB" sz="2000" dirty="0" smtClean="0">
                <a:solidFill>
                  <a:schemeClr val="bg2">
                    <a:lumMod val="10000"/>
                  </a:schemeClr>
                </a:solidFill>
                <a:latin typeface="BPreplay" panose="02000503000000020004" pitchFamily="50" charset="0"/>
              </a:rPr>
              <a:t>.</a:t>
            </a:r>
          </a:p>
          <a:p>
            <a:pPr marL="285750" indent="-192088" algn="just">
              <a:buFont typeface="Arial" panose="020B0604020202020204" pitchFamily="34" charset="0"/>
              <a:buChar char="•"/>
              <a:defRPr/>
            </a:pPr>
            <a:endParaRPr lang="en-GB" sz="2000" dirty="0">
              <a:solidFill>
                <a:schemeClr val="bg2">
                  <a:lumMod val="10000"/>
                </a:schemeClr>
              </a:solidFill>
              <a:latin typeface="BPreplay" panose="02000503000000020004" pitchFamily="50" charset="0"/>
            </a:endParaRPr>
          </a:p>
          <a:p>
            <a:pPr marL="285750" indent="-192088" algn="just">
              <a:buFont typeface="Arial" panose="020B0604020202020204" pitchFamily="34" charset="0"/>
              <a:buChar char="•"/>
              <a:defRPr/>
            </a:pPr>
            <a:r>
              <a:rPr lang="en-GB" sz="2000" dirty="0">
                <a:solidFill>
                  <a:schemeClr val="bg2">
                    <a:lumMod val="10000"/>
                  </a:schemeClr>
                </a:solidFill>
                <a:latin typeface="BPreplay" panose="02000503000000020004" pitchFamily="50" charset="0"/>
              </a:rPr>
              <a:t>Discuss the meaning of words if your child does not </a:t>
            </a:r>
            <a:endParaRPr lang="en-GB" sz="2000" dirty="0" smtClean="0">
              <a:solidFill>
                <a:schemeClr val="bg2">
                  <a:lumMod val="10000"/>
                </a:schemeClr>
              </a:solidFill>
              <a:latin typeface="BPreplay" panose="02000503000000020004" pitchFamily="50" charset="0"/>
            </a:endParaRPr>
          </a:p>
          <a:p>
            <a:pPr marL="93662" algn="just">
              <a:defRPr/>
            </a:pPr>
            <a:r>
              <a:rPr lang="en-GB" sz="2000" dirty="0">
                <a:solidFill>
                  <a:schemeClr val="bg2">
                    <a:lumMod val="10000"/>
                  </a:schemeClr>
                </a:solidFill>
                <a:latin typeface="BPreplay" panose="02000503000000020004" pitchFamily="50" charset="0"/>
              </a:rPr>
              <a:t> </a:t>
            </a:r>
            <a:r>
              <a:rPr lang="en-GB" sz="2000" dirty="0" smtClean="0">
                <a:solidFill>
                  <a:schemeClr val="bg2">
                    <a:lumMod val="10000"/>
                  </a:schemeClr>
                </a:solidFill>
                <a:latin typeface="BPreplay" panose="02000503000000020004" pitchFamily="50" charset="0"/>
              </a:rPr>
              <a:t> know </a:t>
            </a:r>
            <a:r>
              <a:rPr lang="en-GB" sz="2000" dirty="0">
                <a:solidFill>
                  <a:schemeClr val="bg2">
                    <a:lumMod val="10000"/>
                  </a:schemeClr>
                </a:solidFill>
                <a:latin typeface="BPreplay" panose="02000503000000020004" pitchFamily="50" charset="0"/>
              </a:rPr>
              <a:t>what they have read.</a:t>
            </a:r>
          </a:p>
        </p:txBody>
      </p:sp>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How Can I Help My Child </a:t>
            </a:r>
            <a:r>
              <a:rPr lang="en-GB" altLang="en-US" sz="3600" b="1" dirty="0" smtClean="0">
                <a:solidFill>
                  <a:schemeClr val="bg1"/>
                </a:solidFill>
                <a:latin typeface="BPreplay" panose="02000503000000020004" pitchFamily="50" charset="0"/>
              </a:rPr>
              <a:t>at </a:t>
            </a:r>
            <a:r>
              <a:rPr lang="en-GB" altLang="en-US" sz="3600" b="1" dirty="0">
                <a:solidFill>
                  <a:schemeClr val="bg1"/>
                </a:solidFill>
                <a:latin typeface="BPreplay" panose="02000503000000020004" pitchFamily="50" charset="0"/>
              </a:rPr>
              <a:t>Home?</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24106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362744" y="332007"/>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 name="Rectangle 1"/>
          <p:cNvSpPr/>
          <p:nvPr/>
        </p:nvSpPr>
        <p:spPr>
          <a:xfrm>
            <a:off x="353219"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576000" bIns="216000"/>
          <a:lstStyle/>
          <a:p>
            <a:pPr marL="93662" algn="just">
              <a:defRPr/>
            </a:pPr>
            <a:r>
              <a:rPr lang="en-GB" sz="2800" dirty="0" smtClean="0">
                <a:solidFill>
                  <a:schemeClr val="bg2">
                    <a:lumMod val="10000"/>
                  </a:schemeClr>
                </a:solidFill>
                <a:latin typeface="BPreplay" panose="02000503000000020004" pitchFamily="50" charset="0"/>
              </a:rPr>
              <a:t>A Useful Website:</a:t>
            </a:r>
          </a:p>
          <a:p>
            <a:pPr marL="93662" algn="just">
              <a:defRPr/>
            </a:pPr>
            <a:endParaRPr lang="en-GB" sz="2000" dirty="0" smtClean="0">
              <a:solidFill>
                <a:schemeClr val="bg2">
                  <a:lumMod val="10000"/>
                </a:schemeClr>
              </a:solidFill>
              <a:latin typeface="BPreplay" panose="02000503000000020004" pitchFamily="50" charset="0"/>
            </a:endParaRPr>
          </a:p>
          <a:p>
            <a:pPr marL="93662" algn="just">
              <a:defRPr/>
            </a:pPr>
            <a:endParaRPr lang="en-GB" sz="2000" dirty="0" smtClean="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400" dirty="0" smtClean="0">
              <a:solidFill>
                <a:schemeClr val="bg2">
                  <a:lumMod val="10000"/>
                </a:schemeClr>
              </a:solidFill>
              <a:latin typeface="BPreplay" panose="02000503000000020004" pitchFamily="50" charset="0"/>
            </a:endParaRPr>
          </a:p>
          <a:p>
            <a:pPr marL="93662" algn="just">
              <a:defRPr/>
            </a:pPr>
            <a:r>
              <a:rPr lang="en-GB" sz="2400" dirty="0" smtClean="0">
                <a:solidFill>
                  <a:schemeClr val="bg2">
                    <a:lumMod val="10000"/>
                  </a:schemeClr>
                </a:solidFill>
                <a:latin typeface="BPreplay" panose="02000503000000020004" pitchFamily="50" charset="0"/>
              </a:rPr>
              <a:t>There are some free games on Phonics </a:t>
            </a:r>
            <a:r>
              <a:rPr lang="en-GB" sz="2400" dirty="0">
                <a:solidFill>
                  <a:schemeClr val="bg2">
                    <a:lumMod val="10000"/>
                  </a:schemeClr>
                </a:solidFill>
                <a:latin typeface="BPreplay" panose="02000503000000020004" pitchFamily="50" charset="0"/>
              </a:rPr>
              <a:t>P</a:t>
            </a:r>
            <a:r>
              <a:rPr lang="en-GB" sz="2400" dirty="0" smtClean="0">
                <a:solidFill>
                  <a:schemeClr val="bg2">
                    <a:lumMod val="10000"/>
                  </a:schemeClr>
                </a:solidFill>
                <a:latin typeface="BPreplay" panose="02000503000000020004" pitchFamily="50" charset="0"/>
              </a:rPr>
              <a:t>lay which can help your child however you can pay for a subscription which is £12 per year which will enable you to have access to a wider variety of activities.</a:t>
            </a:r>
          </a:p>
          <a:p>
            <a:pPr marL="93662" algn="just">
              <a:defRPr/>
            </a:pPr>
            <a:endParaRPr lang="en-GB" sz="2000" dirty="0" smtClean="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smtClean="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smtClean="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a:p>
            <a:pPr marL="93662" algn="just">
              <a:defRPr/>
            </a:pPr>
            <a:endParaRPr lang="en-GB" sz="2000" dirty="0">
              <a:solidFill>
                <a:schemeClr val="bg2">
                  <a:lumMod val="10000"/>
                </a:schemeClr>
              </a:solidFill>
              <a:latin typeface="BPreplay" panose="02000503000000020004" pitchFamily="50" charset="0"/>
            </a:endParaRPr>
          </a:p>
        </p:txBody>
      </p:sp>
      <p:sp>
        <p:nvSpPr>
          <p:cNvPr id="14" name="Rectangle 3"/>
          <p:cNvSpPr>
            <a:spLocks noChangeArrowheads="1"/>
          </p:cNvSpPr>
          <p:nvPr/>
        </p:nvSpPr>
        <p:spPr bwMode="auto">
          <a:xfrm>
            <a:off x="407988" y="401638"/>
            <a:ext cx="7659917" cy="646331"/>
          </a:xfrm>
          <a:prstGeom prst="rect">
            <a:avLst/>
          </a:prstGeom>
          <a:noFill/>
          <a:ln w="38100">
            <a:noFill/>
            <a:prstDash val="dash"/>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3600" b="1" dirty="0">
                <a:solidFill>
                  <a:schemeClr val="bg1"/>
                </a:solidFill>
                <a:latin typeface="BPreplay" panose="02000503000000020004" pitchFamily="50" charset="0"/>
              </a:rPr>
              <a:t>How Can I Help My Child </a:t>
            </a:r>
            <a:r>
              <a:rPr lang="en-GB" altLang="en-US" sz="3600" b="1" dirty="0" smtClean="0">
                <a:solidFill>
                  <a:schemeClr val="bg1"/>
                </a:solidFill>
                <a:latin typeface="BPreplay" panose="02000503000000020004" pitchFamily="50" charset="0"/>
              </a:rPr>
              <a:t>at </a:t>
            </a:r>
            <a:r>
              <a:rPr lang="en-GB" altLang="en-US" sz="3600" b="1" dirty="0">
                <a:solidFill>
                  <a:schemeClr val="bg1"/>
                </a:solidFill>
                <a:latin typeface="BPreplay" panose="02000503000000020004" pitchFamily="50" charset="0"/>
              </a:rPr>
              <a:t>Home?</a:t>
            </a:r>
          </a:p>
        </p:txBody>
      </p:sp>
      <p:pic>
        <p:nvPicPr>
          <p:cNvPr id="9"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7740352" y="5493409"/>
            <a:ext cx="1403648" cy="1364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a:hlinkClick r:id="rId4"/>
          </p:cNvPr>
          <p:cNvPicPr>
            <a:picLocks noChangeAspect="1"/>
          </p:cNvPicPr>
          <p:nvPr/>
        </p:nvPicPr>
        <p:blipFill rotWithShape="1">
          <a:blip r:embed="rId5"/>
          <a:srcRect l="21656" t="10110" r="49857" b="80948"/>
          <a:stretch/>
        </p:blipFill>
        <p:spPr>
          <a:xfrm>
            <a:off x="2243931" y="2020468"/>
            <a:ext cx="4648199" cy="820270"/>
          </a:xfrm>
          <a:prstGeom prst="rect">
            <a:avLst/>
          </a:prstGeom>
        </p:spPr>
      </p:pic>
    </p:spTree>
    <p:extLst>
      <p:ext uri="{BB962C8B-B14F-4D97-AF65-F5344CB8AC3E}">
        <p14:creationId xmlns:p14="http://schemas.microsoft.com/office/powerpoint/2010/main" val="18255617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6" y="3049114"/>
            <a:ext cx="8315325" cy="1277938"/>
          </a:xfrm>
          <a:prstGeom prst="rect">
            <a:avLst/>
          </a:prstGeom>
          <a:solidFill>
            <a:srgbClr val="FF0000"/>
          </a:solidFill>
          <a:ln w="38100">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ctr">
              <a:defRPr/>
            </a:pPr>
            <a:r>
              <a:rPr lang="en-GB" altLang="en-US" sz="5000" b="1" dirty="0" smtClean="0">
                <a:solidFill>
                  <a:schemeClr val="bg1"/>
                </a:solidFill>
                <a:latin typeface="BPreplay" panose="02000503000000020004" pitchFamily="50" charset="0"/>
              </a:rPr>
              <a:t>Thank You!</a:t>
            </a:r>
            <a:endParaRPr lang="en-GB" altLang="en-US" sz="5000" b="1" dirty="0">
              <a:solidFill>
                <a:schemeClr val="bg1"/>
              </a:solidFill>
              <a:latin typeface="BPreplay" panose="02000503000000020004" pitchFamily="50" charset="0"/>
            </a:endParaRPr>
          </a:p>
          <a:p>
            <a:pPr algn="ctr">
              <a:defRPr/>
            </a:pPr>
            <a:endParaRPr lang="en-GB" dirty="0"/>
          </a:p>
        </p:txBody>
      </p:sp>
      <p:pic>
        <p:nvPicPr>
          <p:cNvPr id="8" name="Picture 2">
            <a:hlinkClick r:id="" action="ppaction://hlinkshowjump?jump=nextslide"/>
          </p:cNvPr>
          <p:cNvPicPr>
            <a:picLocks noChangeAspect="1" noChangeArrowheads="1"/>
          </p:cNvPicPr>
          <p:nvPr/>
        </p:nvPicPr>
        <p:blipFill rotWithShape="1">
          <a:blip r:embed="rId2">
            <a:extLst>
              <a:ext uri="{BEBA8EAE-BF5A-486C-A8C5-ECC9F3942E4B}">
                <a14:imgProps xmlns:a14="http://schemas.microsoft.com/office/drawing/2010/main">
                  <a14:imgLayer r:embed="rId3">
                    <a14:imgEffect>
                      <a14:backgroundRemoval t="9375" b="33854" l="14056" r="27892"/>
                    </a14:imgEffect>
                  </a14:imgLayer>
                </a14:imgProps>
              </a:ext>
              <a:ext uri="{28A0092B-C50C-407E-A947-70E740481C1C}">
                <a14:useLocalDpi xmlns:a14="http://schemas.microsoft.com/office/drawing/2010/main" val="0"/>
              </a:ext>
            </a:extLst>
          </a:blip>
          <a:srcRect l="13507" t="8768" r="71120" b="64648"/>
          <a:stretch/>
        </p:blipFill>
        <p:spPr bwMode="auto">
          <a:xfrm>
            <a:off x="3477621" y="710508"/>
            <a:ext cx="2188756" cy="2127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024575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1417</TotalTime>
  <Words>901</Words>
  <Application>Microsoft Office PowerPoint</Application>
  <PresentationFormat>On-screen Show (4:3)</PresentationFormat>
  <Paragraphs>72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BPreplay</vt:lpstr>
      <vt:lpstr>Sassoon Infant Md</vt:lpstr>
      <vt:lpstr>Sassoon Infant Rg</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Rachel Brown</cp:lastModifiedBy>
  <cp:revision>146</cp:revision>
  <dcterms:created xsi:type="dcterms:W3CDTF">2014-10-01T16:09:27Z</dcterms:created>
  <dcterms:modified xsi:type="dcterms:W3CDTF">2019-01-17T15:10:22Z</dcterms:modified>
</cp:coreProperties>
</file>